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13"/>
  </p:notesMasterIdLst>
  <p:sldIdLst>
    <p:sldId id="364" r:id="rId3"/>
    <p:sldId id="315" r:id="rId4"/>
    <p:sldId id="311" r:id="rId5"/>
    <p:sldId id="367" r:id="rId6"/>
    <p:sldId id="362" r:id="rId7"/>
    <p:sldId id="372" r:id="rId8"/>
    <p:sldId id="312" r:id="rId9"/>
    <p:sldId id="360" r:id="rId10"/>
    <p:sldId id="370" r:id="rId11"/>
    <p:sldId id="363" r:id="rId12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F3E"/>
    <a:srgbClr val="3FAD56"/>
    <a:srgbClr val="25527C"/>
    <a:srgbClr val="082D40"/>
    <a:srgbClr val="E0EAE6"/>
    <a:srgbClr val="D6D1C4"/>
    <a:srgbClr val="9EC544"/>
    <a:srgbClr val="682236"/>
    <a:srgbClr val="4D2771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89C211-AA6E-41BC-B1CC-ADF2849A4422}" v="34" dt="2019-04-29T15:29:11.731"/>
  </p1510:revLst>
</p1510:revInfo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79"/>
    <p:restoredTop sz="75000" autoAdjust="0"/>
  </p:normalViewPr>
  <p:slideViewPr>
    <p:cSldViewPr snapToGrid="0" snapToObjects="1">
      <p:cViewPr varScale="1">
        <p:scale>
          <a:sx n="45" d="100"/>
          <a:sy n="45" d="100"/>
        </p:scale>
        <p:origin x="72" y="1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20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AB2AC-7298-6E4F-8EF2-83A806FF913E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03E93-999E-7B43-8794-450DB542DB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9439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* Att stärka mobilitet mellan lärosäten och sakkunnigas förmåga att bedöma samverkansmeriter. </a:t>
            </a:r>
          </a:p>
          <a:p>
            <a:r>
              <a:rPr lang="sv-SE" dirty="0" smtClean="0"/>
              <a:t>* . 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Att samverka börjar oftast med att se till att alla runt bordet har en samstämmighet i vad som ska belysas.</a:t>
            </a:r>
          </a:p>
          <a:p>
            <a:r>
              <a:rPr lang="sv-SE" dirty="0" smtClean="0">
                <a:solidFill>
                  <a:schemeClr val="bg1"/>
                </a:solidFill>
              </a:rPr>
              <a:t>Inom MerSam har vi lyft på flera lock – kikat i dokument, pratat med grupper… och allt leder tillbaka till några enkla frågor</a:t>
            </a:r>
          </a:p>
          <a:p>
            <a:endParaRPr lang="sv-SE" dirty="0" smtClean="0"/>
          </a:p>
          <a:p>
            <a:r>
              <a:rPr lang="sv-SE" dirty="0" smtClean="0"/>
              <a:t>Dialogprocessen </a:t>
            </a:r>
            <a:r>
              <a:rPr lang="sv-SE" dirty="0" smtClean="0"/>
              <a:t>11 lärosäten, exempel från</a:t>
            </a:r>
            <a:r>
              <a:rPr lang="sv-SE" baseline="0" dirty="0" smtClean="0"/>
              <a:t> styrdokumenten. </a:t>
            </a:r>
          </a:p>
          <a:p>
            <a:r>
              <a:rPr lang="sv-SE" baseline="0" dirty="0" smtClean="0"/>
              <a:t>Måste få in bra underlag – till </a:t>
            </a:r>
          </a:p>
          <a:p>
            <a:r>
              <a:rPr lang="sv-SE" baseline="0" dirty="0" smtClean="0"/>
              <a:t>Finns 2 saker – översätter till engelska, förhålla sig till </a:t>
            </a:r>
            <a:r>
              <a:rPr lang="sv-SE" baseline="0" dirty="0" err="1" smtClean="0"/>
              <a:t>engeslk</a:t>
            </a:r>
            <a:r>
              <a:rPr lang="sv-SE" baseline="0" dirty="0" smtClean="0"/>
              <a:t> begrepp. – task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collaboration</a:t>
            </a:r>
            <a:r>
              <a:rPr lang="sv-SE" baseline="0" dirty="0" smtClean="0"/>
              <a:t>, och </a:t>
            </a:r>
          </a:p>
          <a:p>
            <a:r>
              <a:rPr lang="sv-SE" baseline="0" dirty="0" err="1" smtClean="0"/>
              <a:t>Finasiasiär</a:t>
            </a:r>
            <a:r>
              <a:rPr lang="sv-SE" baseline="0" dirty="0" smtClean="0"/>
              <a:t> -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03E93-999E-7B43-8794-450DB542DB64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7215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Regeringens proposition 2016 – </a:t>
            </a:r>
          </a:p>
          <a:p>
            <a:r>
              <a:rPr lang="sv-SE" dirty="0" smtClean="0"/>
              <a:t>samverkan och samhällspåverkan ska öka</a:t>
            </a:r>
          </a:p>
          <a:p>
            <a:endParaRPr lang="sv-SE" dirty="0" smtClean="0"/>
          </a:p>
          <a:p>
            <a:r>
              <a:rPr lang="sv-SE" dirty="0" err="1" smtClean="0"/>
              <a:t>SUHFs</a:t>
            </a:r>
            <a:r>
              <a:rPr lang="sv-SE" dirty="0" smtClean="0"/>
              <a:t> expertgrupp för samverkan – </a:t>
            </a:r>
          </a:p>
          <a:p>
            <a:r>
              <a:rPr lang="sv-SE" dirty="0" smtClean="0"/>
              <a:t>Samverkansbegreppet för definieras brett, betonar att det ska leda till nytta</a:t>
            </a:r>
          </a:p>
          <a:p>
            <a:endParaRPr lang="sv-SE" dirty="0" smtClean="0"/>
          </a:p>
          <a:p>
            <a:r>
              <a:rPr lang="sv-SE" dirty="0" smtClean="0"/>
              <a:t>VRs regeringsuppdrag 2019 – </a:t>
            </a:r>
          </a:p>
          <a:p>
            <a:r>
              <a:rPr lang="sv-SE" dirty="0" smtClean="0"/>
              <a:t>Lärosätenas samverkan ska ha en direkt samhällspåverkan, samverkan är ett arbetssätt för att uppnå visst mål eller nytta</a:t>
            </a:r>
          </a:p>
          <a:p>
            <a:endParaRPr lang="sv-SE" dirty="0" smtClean="0"/>
          </a:p>
          <a:p>
            <a:r>
              <a:rPr lang="sv-SE" dirty="0" smtClean="0"/>
              <a:t>UKÄ – Vägledning för granskning av lärosätenas kvalitetssäkringsarbete avseende forskning</a:t>
            </a:r>
          </a:p>
          <a:p>
            <a:r>
              <a:rPr lang="sv-SE" dirty="0" smtClean="0"/>
              <a:t>Samverkan som rubrik och eget bedömningsområde</a:t>
            </a:r>
          </a:p>
          <a:p>
            <a:endParaRPr lang="sv-SE" dirty="0" smtClean="0"/>
          </a:p>
          <a:p>
            <a:r>
              <a:rPr lang="sv-SE" dirty="0" smtClean="0"/>
              <a:t>Genomgång av utlysningar med fokus på samverkan, från några av våra finansiärer (Vinnova, Formas, </a:t>
            </a:r>
            <a:r>
              <a:rPr lang="sv-SE" dirty="0" err="1" smtClean="0"/>
              <a:t>Mistra</a:t>
            </a:r>
            <a:r>
              <a:rPr lang="sv-SE" dirty="0" smtClean="0"/>
              <a:t>, Forte , KK-</a:t>
            </a:r>
            <a:r>
              <a:rPr lang="sv-SE" dirty="0" err="1" smtClean="0"/>
              <a:t>stiftelsen,Energimyndigheten</a:t>
            </a:r>
            <a:r>
              <a:rPr lang="sv-SE" dirty="0" smtClean="0"/>
              <a:t>, Tillväxtverket, SSF) – </a:t>
            </a:r>
          </a:p>
          <a:p>
            <a:r>
              <a:rPr lang="sv-SE" dirty="0" smtClean="0"/>
              <a:t>Samverkan definieras inte, finns ibland med i </a:t>
            </a:r>
            <a:r>
              <a:rPr lang="sv-SE" dirty="0" err="1" smtClean="0"/>
              <a:t>utlysningtext</a:t>
            </a:r>
            <a:r>
              <a:rPr lang="sv-SE" dirty="0" smtClean="0"/>
              <a:t> men ej i kriterierna, översättningsvariationer</a:t>
            </a:r>
          </a:p>
          <a:p>
            <a:endParaRPr lang="sv-SE" dirty="0" smtClean="0"/>
          </a:p>
          <a:p>
            <a:r>
              <a:rPr lang="sv-SE" dirty="0" smtClean="0"/>
              <a:t>Genomgång av lärosätens </a:t>
            </a:r>
            <a:r>
              <a:rPr lang="sv-SE" dirty="0" err="1" smtClean="0"/>
              <a:t>styrdokuemnt</a:t>
            </a:r>
            <a:r>
              <a:rPr lang="sv-SE" dirty="0" smtClean="0"/>
              <a:t> för anställningar – </a:t>
            </a:r>
          </a:p>
          <a:p>
            <a:r>
              <a:rPr lang="sv-SE" dirty="0" smtClean="0"/>
              <a:t>Samverkan definieras inte, eller ej tydligt.</a:t>
            </a:r>
          </a:p>
          <a:p>
            <a:endParaRPr lang="sv-SE" dirty="0" smtClean="0"/>
          </a:p>
          <a:p>
            <a:r>
              <a:rPr lang="sv-SE" dirty="0" smtClean="0"/>
              <a:t>Vad </a:t>
            </a:r>
            <a:r>
              <a:rPr lang="sv-SE" dirty="0" smtClean="0"/>
              <a:t>har vi sett?</a:t>
            </a:r>
          </a:p>
          <a:p>
            <a:r>
              <a:rPr lang="sv-SE" dirty="0" smtClean="0"/>
              <a:t>Lagen – tre delar- </a:t>
            </a:r>
            <a:r>
              <a:rPr lang="sv-SE" dirty="0" err="1" smtClean="0"/>
              <a:t>samverkasnuppgiften</a:t>
            </a:r>
            <a:endParaRPr lang="sv-SE" dirty="0" smtClean="0"/>
          </a:p>
          <a:p>
            <a:r>
              <a:rPr lang="sv-SE" dirty="0" smtClean="0"/>
              <a:t>I dokument – finns viss tydlighet – i att samverkan</a:t>
            </a:r>
            <a:r>
              <a:rPr lang="sv-SE" baseline="0" dirty="0" smtClean="0"/>
              <a:t> är något som är brett, ska </a:t>
            </a:r>
            <a:r>
              <a:rPr lang="sv-SE" baseline="0" dirty="0" err="1" smtClean="0"/>
              <a:t>göa</a:t>
            </a:r>
            <a:r>
              <a:rPr lang="sv-SE" baseline="0" dirty="0" smtClean="0"/>
              <a:t>, ska hjälpa till att få forskningsresultat att göra nytta i samhället, </a:t>
            </a:r>
          </a:p>
          <a:p>
            <a:r>
              <a:rPr lang="sv-SE" baseline="0" dirty="0" smtClean="0"/>
              <a:t>Men ingen mer konkret definition som alla kan följa, eller luta sig mot. Öppet. </a:t>
            </a:r>
          </a:p>
          <a:p>
            <a:r>
              <a:rPr lang="sv-SE" baseline="0" dirty="0" smtClean="0"/>
              <a:t>Från finansiärer – samverkan används, bra. Men ingen definition här heller. I utlysningar för centrumbildningar mm går man in på detaljer kring vad man ser – samproduktion, eller medfinansiering mm, men sedan är det inte alltid det följs upp i de kriterier som </a:t>
            </a:r>
            <a:r>
              <a:rPr lang="sv-SE" baseline="0" dirty="0" err="1" smtClean="0"/>
              <a:t>edömarna</a:t>
            </a:r>
            <a:r>
              <a:rPr lang="sv-SE" baseline="0" dirty="0" smtClean="0"/>
              <a:t> använder för att utvärdera ansökningarna. Vidare finns det ibland klara skillnader mellan hur man uttrycker samverkan i den svenska </a:t>
            </a:r>
            <a:r>
              <a:rPr lang="sv-SE" baseline="0" dirty="0" err="1" smtClean="0"/>
              <a:t>utlysningenstexten</a:t>
            </a:r>
            <a:r>
              <a:rPr lang="sv-SE" baseline="0" dirty="0" smtClean="0"/>
              <a:t> och i den engelska – vilken är det som utvärderarna använder sig av.</a:t>
            </a:r>
          </a:p>
          <a:p>
            <a:r>
              <a:rPr lang="sv-SE" baseline="0" dirty="0" smtClean="0"/>
              <a:t>Slutligen – Inom </a:t>
            </a:r>
            <a:r>
              <a:rPr lang="sv-SE" baseline="0" dirty="0" err="1" smtClean="0"/>
              <a:t>Mersam</a:t>
            </a:r>
            <a:r>
              <a:rPr lang="sv-SE" baseline="0" dirty="0" smtClean="0"/>
              <a:t> gjordes 2018 en inventering av </a:t>
            </a:r>
            <a:r>
              <a:rPr lang="sv-SE" baseline="0" dirty="0" err="1" smtClean="0"/>
              <a:t>stydokument</a:t>
            </a:r>
            <a:r>
              <a:rPr lang="sv-SE" baseline="0" dirty="0" smtClean="0"/>
              <a:t> – och samverkan var inte heller definierat hos många lärosäten. </a:t>
            </a:r>
          </a:p>
          <a:p>
            <a:r>
              <a:rPr lang="sv-SE" baseline="0" dirty="0" err="1" smtClean="0"/>
              <a:t>St</a:t>
            </a:r>
            <a:r>
              <a:rPr lang="sv-SE" baseline="0" dirty="0" smtClean="0"/>
              <a:t> kvar står Pelle och Lisa, med sina frågetecken – Alla vill veta hur bra de är på att samverka, de får inte betalt för att samverka, men för att håva in de stora centrumbildningsmedlem – så behöver de visa sina erfarenheter och sin kunskap – Men vad är det som de ska visa upp? Vad vill alla de olika bedömarna ha? Och hur värderas det? </a:t>
            </a:r>
          </a:p>
          <a:p>
            <a:endParaRPr lang="sv-SE" baseline="0" dirty="0" smtClean="0"/>
          </a:p>
          <a:p>
            <a:r>
              <a:rPr lang="sv-SE" baseline="0" dirty="0" smtClean="0"/>
              <a:t>Extra text – ej klar hur denna ska in…Baserat på den information, de begrepp och den erfarenhet vi har av finansiärernas utlysningar försökte vi använda samverkanstrappan som ett ramverk för att kategorisera utlysningarna</a:t>
            </a:r>
          </a:p>
          <a:p>
            <a:endParaRPr lang="sv-SE" baseline="0" dirty="0" smtClean="0"/>
          </a:p>
          <a:p>
            <a:r>
              <a:rPr lang="sv-SE" baseline="0" dirty="0" smtClean="0"/>
              <a:t>Vi försökte sedan hitta kopplingar till hur samfinansieringen ställts upp, och hur kriterier för bedömning skrivits fram, men det gick inte att dra några tydliga slutsatser.</a:t>
            </a:r>
          </a:p>
          <a:p>
            <a:endParaRPr lang="sv-SE" baseline="0" dirty="0" smtClean="0"/>
          </a:p>
          <a:p>
            <a:r>
              <a:rPr lang="sv-SE" baseline="0" dirty="0" smtClean="0"/>
              <a:t>Slutsatser:</a:t>
            </a:r>
          </a:p>
          <a:p>
            <a:r>
              <a:rPr lang="sv-SE" baseline="0" dirty="0" smtClean="0"/>
              <a:t>Utlysningarna kan skriva en sak på svenska, och en lite annan sak på engelska.</a:t>
            </a:r>
          </a:p>
          <a:p>
            <a:r>
              <a:rPr lang="sv-SE" baseline="0" dirty="0" smtClean="0"/>
              <a:t>Viktigt att som sökande läsa kriterierna , att börja baklänges, för att unna skriva fram sin ansökan.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03E93-999E-7B43-8794-450DB542DB64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0979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Regeringens proposition 2016 – </a:t>
            </a:r>
          </a:p>
          <a:p>
            <a:r>
              <a:rPr lang="sv-SE" dirty="0" smtClean="0"/>
              <a:t>samverkan och samhällspåverkan ska öka</a:t>
            </a:r>
          </a:p>
          <a:p>
            <a:endParaRPr lang="sv-SE" dirty="0" smtClean="0"/>
          </a:p>
          <a:p>
            <a:r>
              <a:rPr lang="sv-SE" dirty="0" err="1" smtClean="0"/>
              <a:t>SUHFs</a:t>
            </a:r>
            <a:r>
              <a:rPr lang="sv-SE" dirty="0" smtClean="0"/>
              <a:t> expertgrupp för samverkan – </a:t>
            </a:r>
          </a:p>
          <a:p>
            <a:r>
              <a:rPr lang="sv-SE" dirty="0" smtClean="0"/>
              <a:t>Samverkansbegreppet för definieras brett, betonar att det ska leda till nytta</a:t>
            </a:r>
          </a:p>
          <a:p>
            <a:endParaRPr lang="sv-SE" dirty="0" smtClean="0"/>
          </a:p>
          <a:p>
            <a:r>
              <a:rPr lang="sv-SE" dirty="0" smtClean="0"/>
              <a:t>VRs regeringsuppdrag 2019 – </a:t>
            </a:r>
          </a:p>
          <a:p>
            <a:r>
              <a:rPr lang="sv-SE" dirty="0" smtClean="0"/>
              <a:t>Lärosätenas samverkan ska ha en direkt samhällspåverkan, samverkan är ett arbetssätt för att uppnå visst mål eller nytta</a:t>
            </a:r>
          </a:p>
          <a:p>
            <a:endParaRPr lang="sv-SE" dirty="0" smtClean="0"/>
          </a:p>
          <a:p>
            <a:r>
              <a:rPr lang="sv-SE" dirty="0" smtClean="0"/>
              <a:t>UKÄ – Vägledning för granskning av lärosätenas kvalitetssäkringsarbete avseende forskning</a:t>
            </a:r>
          </a:p>
          <a:p>
            <a:r>
              <a:rPr lang="sv-SE" dirty="0" smtClean="0"/>
              <a:t>Samverkan som rubrik och eget bedömningsområde</a:t>
            </a:r>
          </a:p>
          <a:p>
            <a:endParaRPr lang="sv-SE" dirty="0" smtClean="0"/>
          </a:p>
          <a:p>
            <a:r>
              <a:rPr lang="sv-SE" dirty="0" smtClean="0"/>
              <a:t>Genomgång av utlysningar med fokus på samverkan, från några av våra finansiärer (Vinnova, Formas, </a:t>
            </a:r>
            <a:r>
              <a:rPr lang="sv-SE" dirty="0" err="1" smtClean="0"/>
              <a:t>Mistra</a:t>
            </a:r>
            <a:r>
              <a:rPr lang="sv-SE" dirty="0" smtClean="0"/>
              <a:t>, Forte , KK-</a:t>
            </a:r>
            <a:r>
              <a:rPr lang="sv-SE" dirty="0" err="1" smtClean="0"/>
              <a:t>stiftelsen,Energimyndigheten</a:t>
            </a:r>
            <a:r>
              <a:rPr lang="sv-SE" dirty="0" smtClean="0"/>
              <a:t>, Tillväxtverket, SSF) – </a:t>
            </a:r>
          </a:p>
          <a:p>
            <a:r>
              <a:rPr lang="sv-SE" dirty="0" smtClean="0"/>
              <a:t>Samverkan definieras inte, finns ibland med i </a:t>
            </a:r>
            <a:r>
              <a:rPr lang="sv-SE" dirty="0" err="1" smtClean="0"/>
              <a:t>utlysningtext</a:t>
            </a:r>
            <a:r>
              <a:rPr lang="sv-SE" dirty="0" smtClean="0"/>
              <a:t> men ej i kriterierna, översättningsvariationer</a:t>
            </a:r>
          </a:p>
          <a:p>
            <a:endParaRPr lang="sv-SE" dirty="0" smtClean="0"/>
          </a:p>
          <a:p>
            <a:r>
              <a:rPr lang="sv-SE" dirty="0" smtClean="0"/>
              <a:t>Genomgång av lärosätens </a:t>
            </a:r>
            <a:r>
              <a:rPr lang="sv-SE" dirty="0" err="1" smtClean="0"/>
              <a:t>styrdokuemnt</a:t>
            </a:r>
            <a:r>
              <a:rPr lang="sv-SE" dirty="0" smtClean="0"/>
              <a:t> för anställningar – </a:t>
            </a:r>
          </a:p>
          <a:p>
            <a:r>
              <a:rPr lang="sv-SE" dirty="0" smtClean="0"/>
              <a:t>Samverkan definieras inte, eller ej tydligt.</a:t>
            </a:r>
          </a:p>
          <a:p>
            <a:endParaRPr lang="sv-SE" dirty="0" smtClean="0"/>
          </a:p>
          <a:p>
            <a:r>
              <a:rPr lang="sv-SE" dirty="0" smtClean="0"/>
              <a:t>Vad </a:t>
            </a:r>
            <a:r>
              <a:rPr lang="sv-SE" dirty="0" smtClean="0"/>
              <a:t>har vi sett?</a:t>
            </a:r>
          </a:p>
          <a:p>
            <a:r>
              <a:rPr lang="sv-SE" dirty="0" smtClean="0"/>
              <a:t>Lagen – tre delar- </a:t>
            </a:r>
            <a:r>
              <a:rPr lang="sv-SE" dirty="0" err="1" smtClean="0"/>
              <a:t>samverkasnuppgiften</a:t>
            </a:r>
            <a:endParaRPr lang="sv-SE" dirty="0" smtClean="0"/>
          </a:p>
          <a:p>
            <a:r>
              <a:rPr lang="sv-SE" dirty="0" smtClean="0"/>
              <a:t>I dokument – finns viss tydlighet – i att samverkan</a:t>
            </a:r>
            <a:r>
              <a:rPr lang="sv-SE" baseline="0" dirty="0" smtClean="0"/>
              <a:t> är något som är brett, ska </a:t>
            </a:r>
            <a:r>
              <a:rPr lang="sv-SE" baseline="0" dirty="0" err="1" smtClean="0"/>
              <a:t>göa</a:t>
            </a:r>
            <a:r>
              <a:rPr lang="sv-SE" baseline="0" dirty="0" smtClean="0"/>
              <a:t>, ska hjälpa till att få forskningsresultat att göra nytta i samhället, </a:t>
            </a:r>
          </a:p>
          <a:p>
            <a:r>
              <a:rPr lang="sv-SE" baseline="0" dirty="0" smtClean="0"/>
              <a:t>Men ingen mer konkret definition som alla kan följa, eller luta sig mot. Öppet. </a:t>
            </a:r>
          </a:p>
          <a:p>
            <a:r>
              <a:rPr lang="sv-SE" baseline="0" dirty="0" smtClean="0"/>
              <a:t>Från finansiärer – samverkan används, bra. Men ingen definition här heller. I utlysningar för centrumbildningar mm går man in på detaljer kring vad man ser – samproduktion, eller medfinansiering mm, men sedan är det inte alltid det följs upp i de kriterier som </a:t>
            </a:r>
            <a:r>
              <a:rPr lang="sv-SE" baseline="0" dirty="0" err="1" smtClean="0"/>
              <a:t>edömarna</a:t>
            </a:r>
            <a:r>
              <a:rPr lang="sv-SE" baseline="0" dirty="0" smtClean="0"/>
              <a:t> använder för att utvärdera ansökningarna. Vidare finns det ibland klara skillnader mellan hur man uttrycker samverkan i den svenska </a:t>
            </a:r>
            <a:r>
              <a:rPr lang="sv-SE" baseline="0" dirty="0" err="1" smtClean="0"/>
              <a:t>utlysningenstexten</a:t>
            </a:r>
            <a:r>
              <a:rPr lang="sv-SE" baseline="0" dirty="0" smtClean="0"/>
              <a:t> och i den engelska – vilken är det som utvärderarna använder sig av.</a:t>
            </a:r>
          </a:p>
          <a:p>
            <a:r>
              <a:rPr lang="sv-SE" baseline="0" dirty="0" smtClean="0"/>
              <a:t>Slutligen – Inom </a:t>
            </a:r>
            <a:r>
              <a:rPr lang="sv-SE" baseline="0" dirty="0" err="1" smtClean="0"/>
              <a:t>Mersam</a:t>
            </a:r>
            <a:r>
              <a:rPr lang="sv-SE" baseline="0" dirty="0" smtClean="0"/>
              <a:t> gjordes 2018 en inventering av </a:t>
            </a:r>
            <a:r>
              <a:rPr lang="sv-SE" baseline="0" dirty="0" err="1" smtClean="0"/>
              <a:t>stydokument</a:t>
            </a:r>
            <a:r>
              <a:rPr lang="sv-SE" baseline="0" dirty="0" smtClean="0"/>
              <a:t> – och samverkan var inte heller definierat hos många lärosäten. </a:t>
            </a:r>
          </a:p>
          <a:p>
            <a:r>
              <a:rPr lang="sv-SE" baseline="0" dirty="0" err="1" smtClean="0"/>
              <a:t>St</a:t>
            </a:r>
            <a:r>
              <a:rPr lang="sv-SE" baseline="0" dirty="0" smtClean="0"/>
              <a:t> kvar står Pelle och Lisa, med sina frågetecken – Alla vill veta hur bra de är på att samverka, de får inte betalt för att samverka, men för att håva in de stora centrumbildningsmedlem – så behöver de visa sina erfarenheter och sin kunskap – Men vad är det som de ska visa upp? Vad vill alla de olika bedömarna ha? Och hur värderas det? </a:t>
            </a:r>
          </a:p>
          <a:p>
            <a:endParaRPr lang="sv-SE" baseline="0" dirty="0" smtClean="0"/>
          </a:p>
          <a:p>
            <a:r>
              <a:rPr lang="sv-SE" baseline="0" dirty="0" smtClean="0"/>
              <a:t>Extra text – ej klar hur denna ska in…Baserat på den information, de begrepp och den erfarenhet vi har av finansiärernas utlysningar försökte vi använda samverkanstrappan som ett ramverk för att kategorisera utlysningarna</a:t>
            </a:r>
          </a:p>
          <a:p>
            <a:endParaRPr lang="sv-SE" baseline="0" dirty="0" smtClean="0"/>
          </a:p>
          <a:p>
            <a:r>
              <a:rPr lang="sv-SE" baseline="0" dirty="0" smtClean="0"/>
              <a:t>Vi försökte sedan hitta kopplingar till hur samfinansieringen ställts upp, och hur kriterier för bedömning skrivits fram, men det gick inte att dra några tydliga slutsatser.</a:t>
            </a:r>
          </a:p>
          <a:p>
            <a:endParaRPr lang="sv-SE" baseline="0" dirty="0" smtClean="0"/>
          </a:p>
          <a:p>
            <a:r>
              <a:rPr lang="sv-SE" baseline="0" dirty="0" smtClean="0"/>
              <a:t>Slutsatser:</a:t>
            </a:r>
          </a:p>
          <a:p>
            <a:r>
              <a:rPr lang="sv-SE" baseline="0" dirty="0" smtClean="0"/>
              <a:t>Utlysningarna kan skriva en sak på svenska, och en lite annan sak på engelska.</a:t>
            </a:r>
          </a:p>
          <a:p>
            <a:r>
              <a:rPr lang="sv-SE" baseline="0" dirty="0" smtClean="0"/>
              <a:t>Viktigt att som sökande läsa kriterierna , att börja baklänges, för att unna skriva fram sin ansökan.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03E93-999E-7B43-8794-450DB542DB64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4913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 smtClean="0"/>
              <a:t>Sammanblandning av 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Samverkan är en tydlig komponent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Samarbete och samverkan blandas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 smtClean="0"/>
          </a:p>
          <a:p>
            <a:r>
              <a:rPr lang="sv-SE" dirty="0" smtClean="0"/>
              <a:t>”Inom programmet förväntas en </a:t>
            </a:r>
            <a:r>
              <a:rPr lang="sv-SE" dirty="0" smtClean="0">
                <a:solidFill>
                  <a:schemeClr val="accent6"/>
                </a:solidFill>
              </a:rPr>
              <a:t>tvärvetenskaplig samverkan</a:t>
            </a:r>
            <a:r>
              <a:rPr lang="sv-SE" dirty="0" smtClean="0"/>
              <a:t>, samt </a:t>
            </a:r>
            <a:r>
              <a:rPr lang="sv-SE" dirty="0" smtClean="0">
                <a:solidFill>
                  <a:srgbClr val="3FAD56"/>
                </a:solidFill>
              </a:rPr>
              <a:t>samverkan med näringslivet, den offentliga sektorn och det civila samhället</a:t>
            </a:r>
            <a:r>
              <a:rPr lang="sv-SE" dirty="0" smtClean="0"/>
              <a:t>”</a:t>
            </a:r>
          </a:p>
          <a:p>
            <a:endParaRPr lang="sv-SE" dirty="0" smtClean="0"/>
          </a:p>
          <a:p>
            <a:r>
              <a:rPr lang="sv-SE" b="1" dirty="0" smtClean="0"/>
              <a:t>Kriterierna matchar inte utlysningstextens innehåll: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Samverkan nämns flera gånger i den svenska texten, ihop med nyttiggörande, genomslag och samhällsrelevans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Ord i engelsk utlysning – Co-</a:t>
            </a:r>
            <a:r>
              <a:rPr lang="sv-SE" dirty="0" err="1" smtClean="0"/>
              <a:t>creation</a:t>
            </a:r>
            <a:r>
              <a:rPr lang="sv-SE" dirty="0" smtClean="0"/>
              <a:t>, </a:t>
            </a:r>
            <a:r>
              <a:rPr lang="sv-SE" dirty="0" err="1" smtClean="0"/>
              <a:t>collaboration</a:t>
            </a:r>
            <a:r>
              <a:rPr lang="sv-SE" dirty="0" smtClean="0"/>
              <a:t>, </a:t>
            </a:r>
            <a:r>
              <a:rPr lang="sv-SE" dirty="0" err="1" smtClean="0"/>
              <a:t>cross-sectoral</a:t>
            </a:r>
            <a:r>
              <a:rPr lang="sv-SE" dirty="0" smtClean="0"/>
              <a:t> …</a:t>
            </a:r>
          </a:p>
          <a:p>
            <a:endParaRPr lang="sv-SE" dirty="0" smtClean="0"/>
          </a:p>
          <a:p>
            <a:r>
              <a:rPr lang="sv-SE" dirty="0" smtClean="0"/>
              <a:t>MEN i kriterierna nämns bara </a:t>
            </a:r>
            <a:r>
              <a:rPr lang="sv-SE" dirty="0" err="1" smtClean="0"/>
              <a:t>collaboration</a:t>
            </a:r>
            <a:r>
              <a:rPr lang="sv-SE" dirty="0" smtClean="0"/>
              <a:t> på ett ställe – inget co-</a:t>
            </a:r>
            <a:r>
              <a:rPr lang="sv-SE" dirty="0" err="1" smtClean="0"/>
              <a:t>creation</a:t>
            </a:r>
            <a:r>
              <a:rPr lang="sv-SE" dirty="0" smtClean="0"/>
              <a:t>, co-</a:t>
            </a:r>
            <a:r>
              <a:rPr lang="sv-SE" dirty="0" err="1" smtClean="0"/>
              <a:t>development</a:t>
            </a:r>
            <a:r>
              <a:rPr lang="sv-SE" dirty="0" smtClean="0"/>
              <a:t>…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03E93-999E-7B43-8794-450DB542DB6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1401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Samverkansmeriterna vill vissa lärosäten helst samla tillsammans med forskningsmeriter och eller i pedagogiska meriter, medan andra lärosäte har separata meritförteckningar. Även inom lärosäten kan det variera beroende på fakultet/ämnesområde. Samverkansmeriter är de meriter som den sökande lyfter fram för bedömning. Samverkansmeriter kan bedömas enskilt eller bedömas och prövas under andra skickligheter.</a:t>
            </a:r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03E93-999E-7B43-8794-450DB542DB64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9652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UHRs</a:t>
            </a:r>
            <a:r>
              <a:rPr lang="sv-SE" dirty="0" smtClean="0"/>
              <a:t> ordbok, tydligare </a:t>
            </a:r>
            <a:r>
              <a:rPr lang="sv-SE" dirty="0" err="1" smtClean="0"/>
              <a:t>exemepl</a:t>
            </a:r>
            <a:r>
              <a:rPr lang="sv-SE" dirty="0" smtClean="0"/>
              <a:t>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03E93-999E-7B43-8794-450DB542DB64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8043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UHRs</a:t>
            </a:r>
            <a:r>
              <a:rPr lang="sv-SE" dirty="0" smtClean="0"/>
              <a:t> ordbok, tydligare </a:t>
            </a:r>
            <a:r>
              <a:rPr lang="sv-SE" dirty="0" err="1" smtClean="0"/>
              <a:t>exemepl</a:t>
            </a:r>
            <a:r>
              <a:rPr lang="sv-SE" dirty="0" smtClean="0"/>
              <a:t>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03E93-999E-7B43-8794-450DB542DB64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739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Vad kan detta leda till?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Olika aktörer menar olika saker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En risk att mobilitet mellan lärosäten försvåras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Sakkunnigas förmåga att bedöma samverkansmeriter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03E93-999E-7B43-8794-450DB542DB64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8165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 1 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DCFC41-9ECB-8E45-BBC7-6AA3A9CE6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334297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9BAD591-B3EA-114D-9033-9A27F95A4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4537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6F37E50-B847-BD44-8EFC-6BDB9627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CE9AFE-C599-7A43-AC0D-909A37E4B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ABE3671-D7D9-E54B-83A6-5C23052F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6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rgbClr val="08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2369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 2 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DCFC41-9ECB-8E45-BBC7-6AA3A9CE6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9BAD591-B3EA-114D-9033-9A27F95A4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6F37E50-B847-BD44-8EFC-6BDB9627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CE9AFE-C599-7A43-AC0D-909A37E4B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ABE3671-D7D9-E54B-83A6-5C23052F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6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F07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2577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apitel 2 3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2265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26EBBC1-FE51-FC42-B68F-72C9362D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5DCC97D-979C-1B4F-B529-72833AA7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FF18B5-3302-8E4D-8CC5-1890664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F07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7388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2 4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5289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62743" y="1280959"/>
            <a:ext cx="6136616" cy="4181262"/>
          </a:xfrm>
          <a:effectLst>
            <a:outerShdw blurRad="393700" dist="50800" dir="5400000" algn="ctr" rotWithShape="0">
              <a:srgbClr val="000000">
                <a:alpha val="26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18344"/>
            <a:ext cx="3932237" cy="33885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26EBBC1-FE51-FC42-B68F-72C9362D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5DCC97D-979C-1B4F-B529-72833AA7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FF18B5-3302-8E4D-8CC5-1890664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F07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2066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apitel 21 5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22265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26EBBC1-FE51-FC42-B68F-72C9362D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5DCC97D-979C-1B4F-B529-72833AA7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FF18B5-3302-8E4D-8CC5-1890664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F07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9204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pitel 2 1 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745CF3-CABD-BB45-BA04-4780AE01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16333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DB84A1E-E919-6A42-996B-14F96E78D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16333" cy="435133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2D44EE-B59E-5343-8476-E2BC459E1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6F88226-A196-8349-AB13-96E5C234B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85A3E8-9082-FD4A-91CB-AFC2DC75C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6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F07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3990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el 2 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6342BF-CA96-374D-A9E3-00A1F97CE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CFE56DD-0650-1742-8053-563D6955C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740CFF3-C1B7-4D47-8C31-FDBCDD842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4528149-9A8E-1642-A8D8-459BFBE2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ectangle 5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6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F07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1921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 2 2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9131F3-FD20-374D-8A4E-AF025DFDB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3157"/>
            <a:ext cx="7916333" cy="285273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B115F22-1328-7548-9F78-74172E377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02882"/>
            <a:ext cx="7916333" cy="15001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C31105-F3ED-9F4F-9659-660C7C39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B9EC080-3172-4045-AA2F-DA3E02F6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67D6A9-A5DB-904B-8A16-F62965CD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6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F07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0151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titel 3 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DCFC41-9ECB-8E45-BBC7-6AA3A9CE6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334297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9BAD591-B3EA-114D-9033-9A27F95A4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4537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6F37E50-B847-BD44-8EFC-6BDB9627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CE9AFE-C599-7A43-AC0D-909A37E4B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ABE3671-D7D9-E54B-83A6-5C23052F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25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 userDrawn="1"/>
        </p:nvSpPr>
        <p:spPr>
          <a:xfrm>
            <a:off x="11604170" y="0"/>
            <a:ext cx="587830" cy="6858000"/>
          </a:xfrm>
          <a:prstGeom prst="rect">
            <a:avLst/>
          </a:prstGeom>
          <a:solidFill>
            <a:srgbClr val="D6D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898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titel 3 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DCFC41-9ECB-8E45-BBC7-6AA3A9CE6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9BAD591-B3EA-114D-9033-9A27F95A4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6F37E50-B847-BD44-8EFC-6BDB9627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CE9AFE-C599-7A43-AC0D-909A37E4B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ABE3671-D7D9-E54B-83A6-5C23052F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6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25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 userDrawn="1"/>
        </p:nvSpPr>
        <p:spPr>
          <a:xfrm>
            <a:off x="11604170" y="0"/>
            <a:ext cx="587830" cy="6858000"/>
          </a:xfrm>
          <a:prstGeom prst="rect">
            <a:avLst/>
          </a:prstGeom>
          <a:solidFill>
            <a:srgbClr val="D6D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3456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aptitel 3 2 3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2265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26EBBC1-FE51-FC42-B68F-72C9362D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5DCC97D-979C-1B4F-B529-72833AA7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FF18B5-3302-8E4D-8CC5-1890664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25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/>
          <p:cNvSpPr/>
          <p:nvPr userDrawn="1"/>
        </p:nvSpPr>
        <p:spPr>
          <a:xfrm>
            <a:off x="11604170" y="0"/>
            <a:ext cx="587830" cy="6858000"/>
          </a:xfrm>
          <a:prstGeom prst="rect">
            <a:avLst/>
          </a:prstGeom>
          <a:solidFill>
            <a:srgbClr val="D6D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7725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 1 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DCFC41-9ECB-8E45-BBC7-6AA3A9CE6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9BAD591-B3EA-114D-9033-9A27F95A4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6F37E50-B847-BD44-8EFC-6BDB9627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CE9AFE-C599-7A43-AC0D-909A37E4B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ABE3671-D7D9-E54B-83A6-5C23052F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6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rgbClr val="08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0617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titel 3 4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5289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62743" y="1280959"/>
            <a:ext cx="6136616" cy="4181262"/>
          </a:xfrm>
          <a:effectLst>
            <a:outerShdw blurRad="393700" dist="50800" dir="5400000" algn="ctr" rotWithShape="0">
              <a:srgbClr val="000000">
                <a:alpha val="26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18344"/>
            <a:ext cx="3932237" cy="33885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26EBBC1-FE51-FC42-B68F-72C9362D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5DCC97D-979C-1B4F-B529-72833AA7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FF18B5-3302-8E4D-8CC5-1890664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25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/>
          <p:cNvSpPr/>
          <p:nvPr userDrawn="1"/>
        </p:nvSpPr>
        <p:spPr>
          <a:xfrm>
            <a:off x="11604170" y="0"/>
            <a:ext cx="587830" cy="6858000"/>
          </a:xfrm>
          <a:prstGeom prst="rect">
            <a:avLst/>
          </a:prstGeom>
          <a:solidFill>
            <a:srgbClr val="D6D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1460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aptitel 3 5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22265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26EBBC1-FE51-FC42-B68F-72C9362D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5DCC97D-979C-1B4F-B529-72833AA7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FF18B5-3302-8E4D-8CC5-1890664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25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/>
          <p:cNvSpPr/>
          <p:nvPr userDrawn="1"/>
        </p:nvSpPr>
        <p:spPr>
          <a:xfrm>
            <a:off x="11604170" y="0"/>
            <a:ext cx="587830" cy="6858000"/>
          </a:xfrm>
          <a:prstGeom prst="rect">
            <a:avLst/>
          </a:prstGeom>
          <a:solidFill>
            <a:srgbClr val="D6D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208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ptitel 3 1 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745CF3-CABD-BB45-BA04-4780AE01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16333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DB84A1E-E919-6A42-996B-14F96E78D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16333" cy="435133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2D44EE-B59E-5343-8476-E2BC459E1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6F88226-A196-8349-AB13-96E5C234B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85A3E8-9082-FD4A-91CB-AFC2DC75C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6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25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 userDrawn="1"/>
        </p:nvSpPr>
        <p:spPr>
          <a:xfrm>
            <a:off x="11604170" y="0"/>
            <a:ext cx="587830" cy="6858000"/>
          </a:xfrm>
          <a:prstGeom prst="rect">
            <a:avLst/>
          </a:prstGeom>
          <a:solidFill>
            <a:srgbClr val="D6D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4456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titel 3 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6342BF-CA96-374D-A9E3-00A1F97CE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CFE56DD-0650-1742-8053-563D6955C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740CFF3-C1B7-4D47-8C31-FDBCDD842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4528149-9A8E-1642-A8D8-459BFBE2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ectangle 5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ctangle 6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25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30" cy="6858000"/>
          </a:xfrm>
          <a:prstGeom prst="rect">
            <a:avLst/>
          </a:prstGeom>
          <a:solidFill>
            <a:srgbClr val="D6D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7776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titel 3 2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9131F3-FD20-374D-8A4E-AF025DFDB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3157"/>
            <a:ext cx="7916333" cy="285273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B115F22-1328-7548-9F78-74172E377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02882"/>
            <a:ext cx="7916333" cy="15001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C31105-F3ED-9F4F-9659-660C7C39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B9EC080-3172-4045-AA2F-DA3E02F6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67D6A9-A5DB-904B-8A16-F62965CD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6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25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 userDrawn="1"/>
        </p:nvSpPr>
        <p:spPr>
          <a:xfrm>
            <a:off x="11604170" y="0"/>
            <a:ext cx="587830" cy="6858000"/>
          </a:xfrm>
          <a:prstGeom prst="rect">
            <a:avLst/>
          </a:prstGeom>
          <a:solidFill>
            <a:srgbClr val="D6D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0523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 4 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DCFC41-9ECB-8E45-BBC7-6AA3A9CE6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334297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9BAD591-B3EA-114D-9033-9A27F95A4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4537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6F37E50-B847-BD44-8EFC-6BDB9627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CE9AFE-C599-7A43-AC0D-909A37E4B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ABE3671-D7D9-E54B-83A6-5C23052F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25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 userDrawn="1"/>
        </p:nvSpPr>
        <p:spPr>
          <a:xfrm>
            <a:off x="11604170" y="0"/>
            <a:ext cx="587830" cy="6858000"/>
          </a:xfrm>
          <a:prstGeom prst="rect">
            <a:avLst/>
          </a:prstGeom>
          <a:solidFill>
            <a:srgbClr val="4D27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3FA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6264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 4 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DCFC41-9ECB-8E45-BBC7-6AA3A9CE6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9BAD591-B3EA-114D-9033-9A27F95A4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6F37E50-B847-BD44-8EFC-6BDB9627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CE9AFE-C599-7A43-AC0D-909A37E4B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ABE3671-D7D9-E54B-83A6-5C23052F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Rectangle 11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3FA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1236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apitel 4 3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2265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26EBBC1-FE51-FC42-B68F-72C9362D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5DCC97D-979C-1B4F-B529-72833AA7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FF18B5-3302-8E4D-8CC5-1890664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Rectangle 11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3FA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5796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4 4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5289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62743" y="1280959"/>
            <a:ext cx="6136616" cy="4181262"/>
          </a:xfrm>
          <a:effectLst>
            <a:outerShdw blurRad="393700" dist="50800" dir="5400000" algn="ctr" rotWithShape="0">
              <a:srgbClr val="000000">
                <a:alpha val="26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18344"/>
            <a:ext cx="3932237" cy="33885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26EBBC1-FE51-FC42-B68F-72C9362D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5DCC97D-979C-1B4F-B529-72833AA7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FF18B5-3302-8E4D-8CC5-1890664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Rectangle 11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3FA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1034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apitel 4 5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22265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26EBBC1-FE51-FC42-B68F-72C9362D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5DCC97D-979C-1B4F-B529-72833AA7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FF18B5-3302-8E4D-8CC5-1890664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Rectangle 11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3FA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7760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apitel 1 3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2265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26EBBC1-FE51-FC42-B68F-72C9362D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5DCC97D-979C-1B4F-B529-72833AA7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FF18B5-3302-8E4D-8CC5-1890664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rgbClr val="08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973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pitel 4 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745CF3-CABD-BB45-BA04-4780AE01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16333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DB84A1E-E919-6A42-996B-14F96E78D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16333" cy="435133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2D44EE-B59E-5343-8476-E2BC459E1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6F88226-A196-8349-AB13-96E5C234B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85A3E8-9082-FD4A-91CB-AFC2DC75C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Rectangle 10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3FA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8997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el 4 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6342BF-CA96-374D-A9E3-00A1F97CE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CFE56DD-0650-1742-8053-563D6955C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740CFF3-C1B7-4D47-8C31-FDBCDD842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4528149-9A8E-1642-A8D8-459BFBE2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ctangle 9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3FA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0481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 4 2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9131F3-FD20-374D-8A4E-AF025DFDB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3157"/>
            <a:ext cx="7916333" cy="285273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B115F22-1328-7548-9F78-74172E377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02882"/>
            <a:ext cx="7916333" cy="15001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C31105-F3ED-9F4F-9659-660C7C39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B9EC080-3172-4045-AA2F-DA3E02F6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67D6A9-A5DB-904B-8A16-F62965CD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Rectangle 10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3FA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7459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 5 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DCFC41-9ECB-8E45-BBC7-6AA3A9CE6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334297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9BAD591-B3EA-114D-9033-9A27F95A4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4537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6F37E50-B847-BD44-8EFC-6BDB9627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CE9AFE-C599-7A43-AC0D-909A37E4B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ABE3671-D7D9-E54B-83A6-5C23052F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2552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 userDrawn="1"/>
        </p:nvSpPr>
        <p:spPr>
          <a:xfrm>
            <a:off x="11604170" y="0"/>
            <a:ext cx="587830" cy="6858000"/>
          </a:xfrm>
          <a:prstGeom prst="rect">
            <a:avLst/>
          </a:prstGeom>
          <a:solidFill>
            <a:srgbClr val="4D27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682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E0E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3909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 5  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DCFC41-9ECB-8E45-BBC7-6AA3A9CE6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9BAD591-B3EA-114D-9033-9A27F95A4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6F37E50-B847-BD44-8EFC-6BDB9627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CE9AFE-C599-7A43-AC0D-909A37E4B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ABE3671-D7D9-E54B-83A6-5C23052F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Rectangle 11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E0E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9699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apitel 5  3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2265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26EBBC1-FE51-FC42-B68F-72C9362D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5DCC97D-979C-1B4F-B529-72833AA7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FF18B5-3302-8E4D-8CC5-1890664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ectangle 12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E0E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2071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5  4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5289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62743" y="1280959"/>
            <a:ext cx="6136616" cy="4181262"/>
          </a:xfrm>
          <a:effectLst>
            <a:outerShdw blurRad="393700" dist="50800" dir="5400000" algn="ctr" rotWithShape="0">
              <a:srgbClr val="000000">
                <a:alpha val="26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18344"/>
            <a:ext cx="3932237" cy="33885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26EBBC1-FE51-FC42-B68F-72C9362D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5DCC97D-979C-1B4F-B529-72833AA7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FF18B5-3302-8E4D-8CC5-1890664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ectangle 12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E0E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496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apitel 5  5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22265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26EBBC1-FE51-FC42-B68F-72C9362D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5DCC97D-979C-1B4F-B529-72833AA7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FF18B5-3302-8E4D-8CC5-1890664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13" name="Rectangle 12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E0E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0735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pitel 5  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745CF3-CABD-BB45-BA04-4780AE01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16333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DB84A1E-E919-6A42-996B-14F96E78D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16333" cy="435133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2D44EE-B59E-5343-8476-E2BC459E1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6F88226-A196-8349-AB13-96E5C234B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85A3E8-9082-FD4A-91CB-AFC2DC75C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Rectangle 11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E0E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4425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el 5  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6342BF-CA96-374D-A9E3-00A1F97CE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CFE56DD-0650-1742-8053-563D6955C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740CFF3-C1B7-4D47-8C31-FDBCDD842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4528149-9A8E-1642-A8D8-459BFBE2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Rectangle 10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E0E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54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1 4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5289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3542" y="1280959"/>
            <a:ext cx="6136616" cy="4181262"/>
          </a:xfrm>
          <a:effectLst>
            <a:outerShdw blurRad="393700" dist="50800" dir="5400000" algn="ctr" rotWithShape="0">
              <a:srgbClr val="000000">
                <a:alpha val="26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18344"/>
            <a:ext cx="3932237" cy="33885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26EBBC1-FE51-FC42-B68F-72C9362D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5DCC97D-979C-1B4F-B529-72833AA7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FF18B5-3302-8E4D-8CC5-1890664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rgbClr val="08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9058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 5  2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9131F3-FD20-374D-8A4E-AF025DFDB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3157"/>
            <a:ext cx="7916333" cy="285273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B115F22-1328-7548-9F78-74172E377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02882"/>
            <a:ext cx="7916333" cy="15001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C31105-F3ED-9F4F-9659-660C7C39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B9EC080-3172-4045-AA2F-DA3E02F6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67D6A9-A5DB-904B-8A16-F62965CD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Rectangle 11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E0EA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0799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952625"/>
            <a:ext cx="10515600" cy="39131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3718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Avsnittsrubrik">
    <p:bg>
      <p:bgPr>
        <a:solidFill>
          <a:srgbClr val="5A5F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9131F3-FD20-374D-8A4E-AF025DFDB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3157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B115F22-1328-7548-9F78-74172E377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0288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C31105-F3ED-9F4F-9659-660C7C39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B9EC080-3172-4045-AA2F-DA3E02F6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67D6A9-A5DB-904B-8A16-F62965CD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618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44A6D2-3105-1F48-9349-234977B1E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C8656F-A1FC-E244-A1B2-2A208F53A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66C3A44-4E37-6B46-B003-44DE576BF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FF4AC0A-FC45-8B4B-8626-239D7BAE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DA208E5-10C3-2046-BED6-90C23C8F9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81BEC87-FF44-604D-9C96-AFC9B66F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0512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02A93D-3599-9246-A451-03CBBF15A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856E835-0556-8144-88C3-0ED9A8C45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27849CB-0CBF-104F-8D3E-EA2398B93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E6B5F8B-B198-0E49-AE0C-F2835A720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92E5212-790A-A347-B220-FEC19E7CF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0A249C9-FE32-1C4B-B8F1-82B990438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46F2F23-2F81-E248-BC19-D52BC8783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B19A2C7-0092-8147-851C-D2B9D271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2158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0BF4655-FD9B-E742-A331-9406E29D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7BDA10D-A40D-5946-9655-EC6523DF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BC4FA9-25CC-DE47-B977-AE4A5255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9137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9ACDDA-B6C6-7143-BE38-AF909673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8ADF6C-67AE-D547-990F-F97586C4B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9147B44-6684-B146-B09E-293E44ABA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48B6BA4-DF1E-4C41-B532-E87FB4560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B01C3E1-63F0-8F40-B4D0-F6F39EE53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FBBAEB5-C01A-5843-8736-2FC43343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5031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DCFC41-9ECB-8E45-BBC7-6AA3A9CE6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334297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9BAD591-B3EA-114D-9033-9A27F95A4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4537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6F37E50-B847-BD44-8EFC-6BDB9627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CE9AFE-C599-7A43-AC0D-909A37E4B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ABE3671-D7D9-E54B-83A6-5C23052F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910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DCFC41-9ECB-8E45-BBC7-6AA3A9CE6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9BAD591-B3EA-114D-9033-9A27F95A4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6F37E50-B847-BD44-8EFC-6BDB9627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CE9AFE-C599-7A43-AC0D-909A37E4B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ABE3671-D7D9-E54B-83A6-5C23052F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8081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2265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26EBBC1-FE51-FC42-B68F-72C9362D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5DCC97D-979C-1B4F-B529-72833AA7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FF18B5-3302-8E4D-8CC5-1890664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0096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apitel 1 5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22265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26EBBC1-FE51-FC42-B68F-72C9362D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5DCC97D-979C-1B4F-B529-72833AA7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FF18B5-3302-8E4D-8CC5-1890664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rgbClr val="08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7572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5289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3542" y="1280959"/>
            <a:ext cx="6136616" cy="4181262"/>
          </a:xfrm>
          <a:effectLst>
            <a:outerShdw blurRad="393700" dist="50800" dir="5400000" algn="ctr" rotWithShape="0">
              <a:srgbClr val="000000">
                <a:alpha val="26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18344"/>
            <a:ext cx="3932237" cy="33885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26EBBC1-FE51-FC42-B68F-72C9362D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5DCC97D-979C-1B4F-B529-72833AA7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FF18B5-3302-8E4D-8CC5-1890664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9474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5BE8F09-1BB0-884E-9CD6-E6047735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FFDE62A-491C-DC4E-917F-28FEE90DF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EB5C16-1FAC-C845-96C6-A33E9916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222265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26EBBC1-FE51-FC42-B68F-72C9362D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5DCC97D-979C-1B4F-B529-72833AA77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4FF18B5-3302-8E4D-8CC5-1890664BC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6595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745CF3-CABD-BB45-BA04-4780AE01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16333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DB84A1E-E919-6A42-996B-14F96E78D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16333" cy="435133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2D44EE-B59E-5343-8476-E2BC459E1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6F88226-A196-8349-AB13-96E5C234B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85A3E8-9082-FD4A-91CB-AFC2DC75C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354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6342BF-CA96-374D-A9E3-00A1F97CE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CFE56DD-0650-1742-8053-563D6955C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740CFF3-C1B7-4D47-8C31-FDBCDD842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4528149-9A8E-1642-A8D8-459BFBE2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760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9131F3-FD20-374D-8A4E-AF025DFDB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3157"/>
            <a:ext cx="7916333" cy="285273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B115F22-1328-7548-9F78-74172E377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02882"/>
            <a:ext cx="7916333" cy="15001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C31105-F3ED-9F4F-9659-660C7C39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B9EC080-3172-4045-AA2F-DA3E02F6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67D6A9-A5DB-904B-8A16-F62965CD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350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bg>
      <p:bgPr>
        <a:solidFill>
          <a:srgbClr val="5A5F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9131F3-FD20-374D-8A4E-AF025DFDB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3157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B115F22-1328-7548-9F78-74172E377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0288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C31105-F3ED-9F4F-9659-660C7C39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B9EC080-3172-4045-AA2F-DA3E02F6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67D6A9-A5DB-904B-8A16-F62965CD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74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44A6D2-3105-1F48-9349-234977B1E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C8656F-A1FC-E244-A1B2-2A208F53A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66C3A44-4E37-6B46-B003-44DE576BF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FF4AC0A-FC45-8B4B-8626-239D7BAE0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DA208E5-10C3-2046-BED6-90C23C8F9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81BEC87-FF44-604D-9C96-AFC9B66F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8205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02A93D-3599-9246-A451-03CBBF15A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856E835-0556-8144-88C3-0ED9A8C45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27849CB-0CBF-104F-8D3E-EA2398B93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E6B5F8B-B198-0E49-AE0C-F2835A720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92E5212-790A-A347-B220-FEC19E7CF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0A249C9-FE32-1C4B-B8F1-82B990438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46F2F23-2F81-E248-BC19-D52BC8783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B19A2C7-0092-8147-851C-D2B9D271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7009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0BF4655-FD9B-E742-A331-9406E29D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7BDA10D-A40D-5946-9655-EC6523DF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7BC4FA9-25CC-DE47-B977-AE4A5255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948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9ACDDA-B6C6-7143-BE38-AF909673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8ADF6C-67AE-D547-990F-F97586C4B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9147B44-6684-B146-B09E-293E44ABA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48B6BA4-DF1E-4C41-B532-E87FB4560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B01C3E1-63F0-8F40-B4D0-F6F39EE53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FBBAEB5-C01A-5843-8736-2FC43343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5321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apitel 1 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745CF3-CABD-BB45-BA04-4780AE01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16333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DB84A1E-E919-6A42-996B-14F96E78D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16333" cy="435133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2D44EE-B59E-5343-8476-E2BC459E1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6F88226-A196-8349-AB13-96E5C234B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085A3E8-9082-FD4A-91CB-AFC2DC75C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6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rgbClr val="08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0348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9A6140-7E72-C946-8915-86B09B87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A730550F-1E0D-B245-B92B-82DD90BB1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3D601D7-981D-2E41-8760-6720E4830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B5B951C-6CE3-5243-9504-EBE023125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012DC7-7F33-BC41-9199-98DD1A0D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32476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3A1E3FDA-A841-EA4A-B9FC-2EEF40BBCF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1A950C0-8EBC-244D-8348-25C26A032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A38936B-A75D-B141-BE0D-9BF6E2B5F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631C65B-BEE0-C84B-8E88-9E73D0EC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2FDFFD3-8C22-CD43-B0D8-BF901984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9899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D27D-EF90-4C34-A547-FC4955985D94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EEA2-F895-4074-9867-A33E704406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5048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D27D-EF90-4C34-A547-FC4955985D94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EEA2-F895-4074-9867-A33E704406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9678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D27D-EF90-4C34-A547-FC4955985D94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EEA2-F895-4074-9867-A33E704406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3360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D27D-EF90-4C34-A547-FC4955985D94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EEA2-F895-4074-9867-A33E704406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905980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D27D-EF90-4C34-A547-FC4955985D94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EEA2-F895-4074-9867-A33E704406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1033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D27D-EF90-4C34-A547-FC4955985D94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EEA2-F895-4074-9867-A33E704406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6195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D27D-EF90-4C34-A547-FC4955985D94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EEA2-F895-4074-9867-A33E704406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2649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D27D-EF90-4C34-A547-FC4955985D94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EEA2-F895-4074-9867-A33E704406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46729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el 1 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6342BF-CA96-374D-A9E3-00A1F97CE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CFE56DD-0650-1742-8053-563D6955C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740CFF3-C1B7-4D47-8C31-FDBCDD842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4528149-9A8E-1642-A8D8-459BFBE2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ectangle 5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rgbClr val="08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897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0"/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D27D-EF90-4C34-A547-FC4955985D94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EEA2-F895-4074-9867-A33E704406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2553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D27D-EF90-4C34-A547-FC4955985D94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EEA2-F895-4074-9867-A33E704406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119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D27D-EF90-4C34-A547-FC4955985D94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EEA2-F895-4074-9867-A33E704406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8995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D27D-EF90-4C34-A547-FC4955985D94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1EEA2-F895-4074-9867-A33E704406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5236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 1 2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9131F3-FD20-374D-8A4E-AF025DFDB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23157"/>
            <a:ext cx="7916333" cy="285273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404040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B115F22-1328-7548-9F78-74172E377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02882"/>
            <a:ext cx="7916333" cy="1500187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C31105-F3ED-9F4F-9659-660C7C39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B9EC080-3172-4045-AA2F-DA3E02F6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67D6A9-A5DB-904B-8A16-F62965CD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6"/>
          <p:cNvSpPr/>
          <p:nvPr userDrawn="1"/>
        </p:nvSpPr>
        <p:spPr>
          <a:xfrm>
            <a:off x="11604170" y="0"/>
            <a:ext cx="587829" cy="6858000"/>
          </a:xfrm>
          <a:prstGeom prst="rect">
            <a:avLst/>
          </a:prstGeom>
          <a:solidFill>
            <a:srgbClr val="08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6161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 2 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DCFC41-9ECB-8E45-BBC7-6AA3A9CE6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334297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mall för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9BAD591-B3EA-114D-9033-9A27F95A4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4537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6F37E50-B847-BD44-8EFC-6BDB9627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CE9AFE-C599-7A43-AC0D-909A37E4B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ABE3671-D7D9-E54B-83A6-5C23052F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ctangle 7"/>
          <p:cNvSpPr/>
          <p:nvPr userDrawn="1"/>
        </p:nvSpPr>
        <p:spPr>
          <a:xfrm>
            <a:off x="11604170" y="0"/>
            <a:ext cx="587830" cy="6857999"/>
          </a:xfrm>
          <a:prstGeom prst="rect">
            <a:avLst/>
          </a:prstGeom>
          <a:solidFill>
            <a:srgbClr val="F07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9385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77F5A5E-83B5-D44A-A9A2-A653D1A4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A2D0208-B877-4947-87A0-95623EF58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v-SE" dirty="0"/>
              <a:t>Redigera format för bakgrundstext
Nivå </a:t>
            </a:r>
            <a:r>
              <a:rPr lang="sv-SE" dirty="0" smtClean="0"/>
              <a:t>två</a:t>
            </a:r>
            <a:r>
              <a:rPr lang="sv-SE" dirty="0"/>
              <a:t>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CAB069E-112E-814B-B172-6ECF3E179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ADD2D-4E06-A645-92AC-4CFAD299CA51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C8B0D4E-5657-674F-98BC-9BD0B5FE0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533B807-F466-314C-8270-9C8145E8A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4B2FC-A753-0748-9031-A8A7F24BB4B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59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7" r:id="rId35"/>
    <p:sldLayoutId id="2147483718" r:id="rId36"/>
    <p:sldLayoutId id="2147483719" r:id="rId37"/>
    <p:sldLayoutId id="2147483720" r:id="rId38"/>
    <p:sldLayoutId id="2147483721" r:id="rId39"/>
    <p:sldLayoutId id="2147483722" r:id="rId40"/>
    <p:sldLayoutId id="2147483706" r:id="rId41"/>
    <p:sldLayoutId id="2147483685" r:id="rId42"/>
    <p:sldLayoutId id="2147483686" r:id="rId43"/>
    <p:sldLayoutId id="2147483687" r:id="rId44"/>
    <p:sldLayoutId id="2147483688" r:id="rId45"/>
    <p:sldLayoutId id="2147483689" r:id="rId46"/>
    <p:sldLayoutId id="2147483649" r:id="rId47"/>
    <p:sldLayoutId id="2147483661" r:id="rId48"/>
    <p:sldLayoutId id="2147483657" r:id="rId49"/>
    <p:sldLayoutId id="2147483663" r:id="rId50"/>
    <p:sldLayoutId id="2147483660" r:id="rId51"/>
    <p:sldLayoutId id="2147483650" r:id="rId52"/>
    <p:sldLayoutId id="2147483654" r:id="rId53"/>
    <p:sldLayoutId id="2147483662" r:id="rId54"/>
    <p:sldLayoutId id="2147483651" r:id="rId55"/>
    <p:sldLayoutId id="2147483652" r:id="rId56"/>
    <p:sldLayoutId id="2147483653" r:id="rId57"/>
    <p:sldLayoutId id="2147483655" r:id="rId58"/>
    <p:sldLayoutId id="2147483656" r:id="rId59"/>
    <p:sldLayoutId id="2147483658" r:id="rId60"/>
    <p:sldLayoutId id="2147483659" r:id="rId6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ED27D-EF90-4C34-A547-FC4955985D94}" type="datetimeFigureOut">
              <a:rPr lang="sv-SE" smtClean="0"/>
              <a:t>2020-11-06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1EEA2-F895-4074-9867-A33E704406C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170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DC488412-1E24-784D-85B1-2EBA051809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5513F11C-A84D-114B-9F28-C86C2096F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45136"/>
            <a:ext cx="9144000" cy="973980"/>
          </a:xfrm>
        </p:spPr>
        <p:txBody>
          <a:bodyPr/>
          <a:lstStyle/>
          <a:p>
            <a:r>
              <a:rPr lang="sv-SE" dirty="0" smtClean="0"/>
              <a:t>Begrepp relaterade till samverkansmeritering</a:t>
            </a:r>
          </a:p>
          <a:p>
            <a:r>
              <a:rPr lang="sv-SE" dirty="0" smtClean="0"/>
              <a:t>Carin Nilsson (LU)</a:t>
            </a:r>
            <a:endParaRPr lang="sv-SE" dirty="0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1947F60F-3088-594F-89C7-A3373FD89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1535"/>
            <a:ext cx="9144000" cy="961936"/>
          </a:xfrm>
        </p:spPr>
        <p:txBody>
          <a:bodyPr>
            <a:normAutofit/>
          </a:bodyPr>
          <a:lstStyle/>
          <a:p>
            <a:r>
              <a:rPr lang="sv-SE" dirty="0" smtClean="0"/>
              <a:t>Varför är det så snårigt?</a:t>
            </a:r>
            <a:endParaRPr lang="sv-SE" sz="3200" i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903" y="240631"/>
            <a:ext cx="3448372" cy="800901"/>
          </a:xfrm>
          <a:prstGeom prst="rect">
            <a:avLst/>
          </a:prstGeom>
        </p:spPr>
      </p:pic>
      <p:pic>
        <p:nvPicPr>
          <p:cNvPr id="8" name="Lju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9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351"/>
    </mc:Choice>
    <mc:Fallback>
      <p:transition advTm="8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Utmaningar och otydligheter 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3802882"/>
            <a:ext cx="10515600" cy="2648022"/>
          </a:xfrm>
        </p:spPr>
        <p:txBody>
          <a:bodyPr>
            <a:normAutofit/>
          </a:bodyPr>
          <a:lstStyle/>
          <a:p>
            <a:r>
              <a:rPr lang="sv-SE" dirty="0" smtClean="0"/>
              <a:t>Forskare vet inte alltid vad finansiärer eller blivande arbetsgivare menar när de använder orden samverkan, samverkansmeriter mm </a:t>
            </a:r>
          </a:p>
          <a:p>
            <a:pPr marL="342900" indent="-342900">
              <a:buFontTx/>
              <a:buChar char="-"/>
            </a:pPr>
            <a:r>
              <a:rPr lang="sv-SE" dirty="0" smtClean="0"/>
              <a:t>Vad ska de ta med?</a:t>
            </a:r>
          </a:p>
          <a:p>
            <a:pPr marL="342900" indent="-342900">
              <a:buFontTx/>
              <a:buChar char="-"/>
            </a:pPr>
            <a:r>
              <a:rPr lang="sv-SE" dirty="0" smtClean="0"/>
              <a:t>Hur </a:t>
            </a:r>
            <a:r>
              <a:rPr lang="sv-SE" dirty="0" smtClean="0"/>
              <a:t>ska det skrivas ihop</a:t>
            </a:r>
            <a:r>
              <a:rPr lang="sv-SE" dirty="0" smtClean="0"/>
              <a:t>?</a:t>
            </a:r>
          </a:p>
          <a:p>
            <a:pPr marL="342900" indent="-342900">
              <a:buFontTx/>
              <a:buChar char="-"/>
            </a:pPr>
            <a:r>
              <a:rPr lang="sv-SE" dirty="0" smtClean="0"/>
              <a:t>Skillnader i översättning av utlysningstexter – vilket språk ska man följa? </a:t>
            </a:r>
            <a:endParaRPr lang="sv-SE" dirty="0" smtClean="0"/>
          </a:p>
        </p:txBody>
      </p:sp>
      <p:grpSp>
        <p:nvGrpSpPr>
          <p:cNvPr id="4" name="Grupp 3"/>
          <p:cNvGrpSpPr/>
          <p:nvPr/>
        </p:nvGrpSpPr>
        <p:grpSpPr>
          <a:xfrm>
            <a:off x="9006186" y="678955"/>
            <a:ext cx="2593460" cy="2201110"/>
            <a:chOff x="4476630" y="167042"/>
            <a:chExt cx="2593460" cy="2201110"/>
          </a:xfrm>
        </p:grpSpPr>
        <p:pic>
          <p:nvPicPr>
            <p:cNvPr id="5" name="Bildobjekt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1057" y="1339118"/>
              <a:ext cx="2579033" cy="1029034"/>
            </a:xfrm>
            <a:prstGeom prst="rect">
              <a:avLst/>
            </a:prstGeom>
          </p:spPr>
        </p:pic>
        <p:pic>
          <p:nvPicPr>
            <p:cNvPr id="6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630" y="167042"/>
              <a:ext cx="2276020" cy="1064477"/>
            </a:xfrm>
            <a:prstGeom prst="rect">
              <a:avLst/>
            </a:prstGeom>
          </p:spPr>
        </p:pic>
        <p:sp>
          <p:nvSpPr>
            <p:cNvPr id="7" name="textruta 6"/>
            <p:cNvSpPr txBox="1"/>
            <p:nvPr/>
          </p:nvSpPr>
          <p:spPr>
            <a:xfrm>
              <a:off x="4804658" y="345341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3200" b="1" dirty="0" smtClean="0"/>
                <a:t>?</a:t>
              </a:r>
              <a:endParaRPr lang="sv-SE" sz="3200" b="1" dirty="0"/>
            </a:p>
          </p:txBody>
        </p:sp>
        <p:sp>
          <p:nvSpPr>
            <p:cNvPr id="8" name="textruta 7"/>
            <p:cNvSpPr txBox="1"/>
            <p:nvPr/>
          </p:nvSpPr>
          <p:spPr>
            <a:xfrm>
              <a:off x="6031230" y="486041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dirty="0" smtClean="0"/>
                <a:t>???</a:t>
              </a:r>
              <a:endParaRPr lang="sv-SE" b="1" dirty="0"/>
            </a:p>
          </p:txBody>
        </p:sp>
      </p:grpSp>
      <p:pic>
        <p:nvPicPr>
          <p:cNvPr id="11" name="Lju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2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43"/>
    </mc:Choice>
    <mc:Fallback>
      <p:transition spd="slow" advTm="21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7684" y="0"/>
            <a:ext cx="4564316" cy="6858000"/>
          </a:xfrm>
          <a:prstGeom prst="rect">
            <a:avLst/>
          </a:prstGeom>
          <a:solidFill>
            <a:srgbClr val="082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6"/>
          <a:srcRect l="65625" t="10926" r="17072" b="9629"/>
          <a:stretch/>
        </p:blipFill>
        <p:spPr>
          <a:xfrm>
            <a:off x="8517699" y="3261311"/>
            <a:ext cx="2467628" cy="3540511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5337" y="4516143"/>
            <a:ext cx="5491765" cy="2191215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349934" y="248466"/>
            <a:ext cx="734025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>
                <a:solidFill>
                  <a:schemeClr val="bg1"/>
                </a:solidFill>
              </a:rPr>
              <a:t>M</a:t>
            </a:r>
            <a:r>
              <a:rPr lang="sv-SE" sz="3600" b="1" dirty="0" smtClean="0">
                <a:solidFill>
                  <a:schemeClr val="bg1"/>
                </a:solidFill>
              </a:rPr>
              <a:t>åste </a:t>
            </a:r>
            <a:r>
              <a:rPr lang="sv-SE" sz="3600" b="1" dirty="0">
                <a:solidFill>
                  <a:schemeClr val="bg1"/>
                </a:solidFill>
              </a:rPr>
              <a:t>vi prata om vad ordet samverkan betyder?</a:t>
            </a:r>
          </a:p>
          <a:p>
            <a:endParaRPr lang="sv-SE" dirty="0" smtClean="0">
              <a:solidFill>
                <a:schemeClr val="bg1"/>
              </a:solidFill>
            </a:endParaRPr>
          </a:p>
          <a:p>
            <a:endParaRPr lang="sv-S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smtClean="0">
                <a:solidFill>
                  <a:schemeClr val="bg1"/>
                </a:solidFill>
              </a:rPr>
              <a:t>Hur </a:t>
            </a:r>
            <a:r>
              <a:rPr lang="sv-SE" sz="2400" dirty="0">
                <a:solidFill>
                  <a:schemeClr val="bg1"/>
                </a:solidFill>
              </a:rPr>
              <a:t>definieras orden? Vad ligger i dem?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Samverka, samverkan, </a:t>
            </a:r>
            <a:r>
              <a:rPr lang="sv-SE" sz="2400" dirty="0" smtClean="0">
                <a:solidFill>
                  <a:schemeClr val="bg1"/>
                </a:solidFill>
              </a:rPr>
              <a:t>samverkansuppgiften, samverkansmeriter </a:t>
            </a:r>
            <a:r>
              <a:rPr lang="sv-SE" sz="2400" dirty="0" smtClean="0">
                <a:solidFill>
                  <a:schemeClr val="bg1"/>
                </a:solidFill>
              </a:rPr>
              <a:t>…</a:t>
            </a:r>
          </a:p>
          <a:p>
            <a:endParaRPr lang="sv-SE" sz="2400" dirty="0">
              <a:solidFill>
                <a:schemeClr val="bg1"/>
              </a:solidFill>
            </a:endParaRPr>
          </a:p>
          <a:p>
            <a:r>
              <a:rPr lang="sv-SE" sz="2400" dirty="0">
                <a:solidFill>
                  <a:schemeClr val="bg1"/>
                </a:solidFill>
              </a:rPr>
              <a:t>Det finns en yvighet, spretighet, blandning i hur begrepp används, och vad olika personer fyller dem med för innebörd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037534" y="527478"/>
            <a:ext cx="39373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</a:rPr>
              <a:t>Varför är det viktigt?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Därför att vi vill vara tydliga, transparanta och motverka begreppsförvirring</a:t>
            </a:r>
            <a:r>
              <a:rPr lang="sv-SE" sz="2400" dirty="0" smtClean="0">
                <a:solidFill>
                  <a:schemeClr val="bg1"/>
                </a:solidFill>
              </a:rPr>
              <a:t>.</a:t>
            </a:r>
            <a:r>
              <a:rPr lang="sv-SE" sz="2400" dirty="0">
                <a:solidFill>
                  <a:schemeClr val="bg1"/>
                </a:solidFill>
              </a:rPr>
              <a:t> </a:t>
            </a:r>
            <a:endParaRPr lang="sv-SE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smtClean="0">
                <a:solidFill>
                  <a:schemeClr val="bg1"/>
                </a:solidFill>
              </a:rPr>
              <a:t>en </a:t>
            </a:r>
            <a:r>
              <a:rPr lang="sv-SE" sz="2400" dirty="0">
                <a:solidFill>
                  <a:schemeClr val="bg1"/>
                </a:solidFill>
              </a:rPr>
              <a:t>mer inkluderande, och rättssäker bedömning av akademikers meriter</a:t>
            </a:r>
            <a:endParaRPr lang="sv-SE" sz="2400" dirty="0">
              <a:solidFill>
                <a:schemeClr val="bg1"/>
              </a:solidFill>
            </a:endParaRPr>
          </a:p>
        </p:txBody>
      </p:sp>
      <p:pic>
        <p:nvPicPr>
          <p:cNvPr id="9" name="Ljud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6579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01"/>
    </mc:Choice>
    <mc:Fallback>
      <p:transition spd="slow" advTm="63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7684" y="0"/>
            <a:ext cx="4564316" cy="6858000"/>
          </a:xfrm>
          <a:prstGeom prst="rect">
            <a:avLst/>
          </a:prstGeom>
          <a:solidFill>
            <a:srgbClr val="F07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315" y="923157"/>
            <a:ext cx="6527165" cy="2852737"/>
          </a:xfrm>
        </p:spPr>
        <p:txBody>
          <a:bodyPr/>
          <a:lstStyle/>
          <a:p>
            <a:r>
              <a:rPr lang="sv-SE" dirty="0" smtClean="0">
                <a:latin typeface="Calibri" panose="020F0502020204030204" pitchFamily="34" charset="0"/>
                <a:ea typeface="Calibri" panose="020F0502020204030204" pitchFamily="34" charset="0"/>
              </a:rPr>
              <a:t>Vad menar vi med att det </a:t>
            </a:r>
            <a:r>
              <a:rPr lang="sv-SE" dirty="0" smtClean="0">
                <a:latin typeface="Calibri" panose="020F0502020204030204" pitchFamily="34" charset="0"/>
                <a:ea typeface="Calibri" panose="020F0502020204030204" pitchFamily="34" charset="0"/>
              </a:rPr>
              <a:t>är snårigt?</a:t>
            </a:r>
            <a:endParaRPr lang="sv-SE" dirty="0"/>
          </a:p>
        </p:txBody>
      </p:sp>
      <p:sp>
        <p:nvSpPr>
          <p:cNvPr id="3" name="Text Placeholder 2"/>
          <p:cNvSpPr>
            <a:spLocks noGrp="1" noChangeAspect="1"/>
          </p:cNvSpPr>
          <p:nvPr>
            <p:ph type="body" idx="1"/>
          </p:nvPr>
        </p:nvSpPr>
        <p:spPr>
          <a:xfrm>
            <a:off x="7755673" y="275930"/>
            <a:ext cx="4212807" cy="645940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600" dirty="0" smtClean="0">
                <a:latin typeface="Calibri" panose="020F0502020204030204" pitchFamily="34" charset="0"/>
                <a:ea typeface="Calibri" panose="020F0502020204030204" pitchFamily="34" charset="0"/>
              </a:rPr>
              <a:t>Regeringens proposition </a:t>
            </a:r>
            <a:r>
              <a:rPr lang="sv-SE" sz="2600" dirty="0" smtClean="0">
                <a:latin typeface="Calibri" panose="020F0502020204030204" pitchFamily="34" charset="0"/>
                <a:ea typeface="Calibri" panose="020F0502020204030204" pitchFamily="34" charset="0"/>
              </a:rPr>
              <a:t>2016</a:t>
            </a:r>
            <a:endParaRPr lang="sv-SE" sz="26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6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SUHFs</a:t>
            </a:r>
            <a:r>
              <a:rPr lang="sv-SE" sz="2600" dirty="0" smtClean="0">
                <a:latin typeface="Calibri" panose="020F0502020204030204" pitchFamily="34" charset="0"/>
                <a:ea typeface="Calibri" panose="020F0502020204030204" pitchFamily="34" charset="0"/>
              </a:rPr>
              <a:t> expertgrupp för </a:t>
            </a:r>
            <a:r>
              <a:rPr lang="sv-SE" sz="2600" dirty="0" smtClean="0">
                <a:latin typeface="Calibri" panose="020F0502020204030204" pitchFamily="34" charset="0"/>
                <a:ea typeface="Calibri" panose="020F0502020204030204" pitchFamily="34" charset="0"/>
              </a:rPr>
              <a:t>samverkan</a:t>
            </a:r>
            <a:endParaRPr lang="sv-SE" sz="26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600" dirty="0" smtClean="0">
                <a:latin typeface="Calibri" panose="020F0502020204030204" pitchFamily="34" charset="0"/>
                <a:ea typeface="Calibri" panose="020F0502020204030204" pitchFamily="34" charset="0"/>
              </a:rPr>
              <a:t>VRs regeringsuppdrag 2019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600" dirty="0" smtClean="0">
                <a:latin typeface="Calibri" panose="020F0502020204030204" pitchFamily="34" charset="0"/>
                <a:ea typeface="Calibri" panose="020F0502020204030204" pitchFamily="34" charset="0"/>
              </a:rPr>
              <a:t>UKÄ – Vägledning för granskning av lärosätenas kvalitetssäkringsarbete avseende forskning</a:t>
            </a:r>
          </a:p>
          <a:p>
            <a:endParaRPr lang="sv-SE" sz="19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600" dirty="0" smtClean="0">
                <a:latin typeface="Calibri" panose="020F0502020204030204" pitchFamily="34" charset="0"/>
              </a:rPr>
              <a:t>Genomgång av utlysningar med fokus på samverkan, </a:t>
            </a:r>
            <a:r>
              <a:rPr lang="sv-SE" sz="1500" dirty="0" smtClean="0">
                <a:latin typeface="Calibri" panose="020F0502020204030204" pitchFamily="34" charset="0"/>
              </a:rPr>
              <a:t>(</a:t>
            </a:r>
            <a:r>
              <a:rPr lang="sv-SE" sz="1500" dirty="0" smtClean="0">
                <a:latin typeface="Calibri" panose="020F0502020204030204" pitchFamily="34" charset="0"/>
              </a:rPr>
              <a:t>Vinnova, Formas, </a:t>
            </a:r>
            <a:r>
              <a:rPr lang="sv-SE" sz="1500" dirty="0" err="1" smtClean="0">
                <a:latin typeface="Calibri" panose="020F0502020204030204" pitchFamily="34" charset="0"/>
              </a:rPr>
              <a:t>Mistra</a:t>
            </a:r>
            <a:r>
              <a:rPr lang="sv-SE" sz="1500" dirty="0" smtClean="0">
                <a:latin typeface="Calibri" panose="020F0502020204030204" pitchFamily="34" charset="0"/>
              </a:rPr>
              <a:t>, Forte , </a:t>
            </a:r>
            <a:r>
              <a:rPr lang="sv-SE" sz="1500" dirty="0" smtClean="0">
                <a:latin typeface="Calibri" panose="020F0502020204030204" pitchFamily="34" charset="0"/>
              </a:rPr>
              <a:t>KK-stiftelsen, Energimyndigheten</a:t>
            </a:r>
            <a:r>
              <a:rPr lang="sv-SE" sz="1500" dirty="0" smtClean="0">
                <a:latin typeface="Calibri" panose="020F0502020204030204" pitchFamily="34" charset="0"/>
              </a:rPr>
              <a:t>, Tillväxtverket, SSF) </a:t>
            </a:r>
            <a:endParaRPr lang="sv-SE" sz="1500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600" dirty="0" smtClean="0">
                <a:latin typeface="Calibri" panose="020F0502020204030204" pitchFamily="34" charset="0"/>
              </a:rPr>
              <a:t>Genomgång </a:t>
            </a:r>
            <a:r>
              <a:rPr lang="sv-SE" sz="2600" dirty="0" smtClean="0">
                <a:latin typeface="Calibri" panose="020F0502020204030204" pitchFamily="34" charset="0"/>
              </a:rPr>
              <a:t>av lärosätens </a:t>
            </a:r>
            <a:r>
              <a:rPr lang="sv-SE" sz="2600" dirty="0" smtClean="0">
                <a:latin typeface="Calibri" panose="020F0502020204030204" pitchFamily="34" charset="0"/>
              </a:rPr>
              <a:t>styrdokument </a:t>
            </a:r>
            <a:r>
              <a:rPr lang="sv-SE" sz="2600" dirty="0" smtClean="0">
                <a:latin typeface="Calibri" panose="020F0502020204030204" pitchFamily="34" charset="0"/>
              </a:rPr>
              <a:t>för anställningar </a:t>
            </a:r>
            <a:r>
              <a:rPr lang="sv-SE" sz="2600" dirty="0" smtClean="0">
                <a:latin typeface="Calibri" panose="020F0502020204030204" pitchFamily="34" charset="0"/>
              </a:rPr>
              <a:t> </a:t>
            </a:r>
            <a:endParaRPr lang="sv-SE" sz="26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600" dirty="0"/>
          </a:p>
        </p:txBody>
      </p:sp>
      <p:pic>
        <p:nvPicPr>
          <p:cNvPr id="5" name="Bildobjekt 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t="15089" r="46649" b="33176"/>
          <a:stretch/>
        </p:blipFill>
        <p:spPr bwMode="auto">
          <a:xfrm>
            <a:off x="615315" y="4156710"/>
            <a:ext cx="4102100" cy="2152650"/>
          </a:xfrm>
          <a:prstGeom prst="rect">
            <a:avLst/>
          </a:prstGeom>
          <a:ln w="53975">
            <a:solidFill>
              <a:srgbClr val="F07F3E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ktangel 5"/>
          <p:cNvSpPr/>
          <p:nvPr/>
        </p:nvSpPr>
        <p:spPr>
          <a:xfrm>
            <a:off x="4992370" y="4398010"/>
            <a:ext cx="2077720" cy="1578610"/>
          </a:xfrm>
          <a:prstGeom prst="rect">
            <a:avLst/>
          </a:prstGeom>
          <a:solidFill>
            <a:srgbClr val="F07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Högskolelagen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Samverka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Informera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verka för nyttiggörande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upp 11"/>
          <p:cNvGrpSpPr/>
          <p:nvPr/>
        </p:nvGrpSpPr>
        <p:grpSpPr>
          <a:xfrm>
            <a:off x="4476630" y="167042"/>
            <a:ext cx="2593460" cy="2201110"/>
            <a:chOff x="4476630" y="167042"/>
            <a:chExt cx="2593460" cy="2201110"/>
          </a:xfrm>
        </p:grpSpPr>
        <p:pic>
          <p:nvPicPr>
            <p:cNvPr id="8" name="Bildobjekt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91057" y="1339118"/>
              <a:ext cx="2579033" cy="1029034"/>
            </a:xfrm>
            <a:prstGeom prst="rect">
              <a:avLst/>
            </a:prstGeom>
          </p:spPr>
        </p:pic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630" y="167042"/>
              <a:ext cx="2276020" cy="1064477"/>
            </a:xfrm>
            <a:prstGeom prst="rect">
              <a:avLst/>
            </a:prstGeom>
          </p:spPr>
        </p:pic>
        <p:sp>
          <p:nvSpPr>
            <p:cNvPr id="10" name="textruta 9"/>
            <p:cNvSpPr txBox="1"/>
            <p:nvPr/>
          </p:nvSpPr>
          <p:spPr>
            <a:xfrm>
              <a:off x="4804658" y="345341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3200" b="1" dirty="0" smtClean="0"/>
                <a:t>?</a:t>
              </a:r>
              <a:endParaRPr lang="sv-SE" sz="3200" b="1" dirty="0"/>
            </a:p>
          </p:txBody>
        </p:sp>
        <p:sp>
          <p:nvSpPr>
            <p:cNvPr id="11" name="textruta 10"/>
            <p:cNvSpPr txBox="1"/>
            <p:nvPr/>
          </p:nvSpPr>
          <p:spPr>
            <a:xfrm>
              <a:off x="6031230" y="486041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dirty="0" smtClean="0"/>
                <a:t>???</a:t>
              </a:r>
              <a:endParaRPr lang="sv-SE" b="1" dirty="0"/>
            </a:p>
          </p:txBody>
        </p:sp>
      </p:grpSp>
      <p:pic>
        <p:nvPicPr>
          <p:cNvPr id="18" name="Ljud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362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62"/>
    </mc:Choice>
    <mc:Fallback>
      <p:transition spd="slow" advTm="5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74785" y="0"/>
            <a:ext cx="6217215" cy="6858000"/>
          </a:xfrm>
          <a:prstGeom prst="rect">
            <a:avLst/>
          </a:prstGeom>
          <a:solidFill>
            <a:srgbClr val="F07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482" y="-503212"/>
            <a:ext cx="6527165" cy="2852737"/>
          </a:xfrm>
        </p:spPr>
        <p:txBody>
          <a:bodyPr/>
          <a:lstStyle/>
          <a:p>
            <a:r>
              <a:rPr lang="sv-SE" dirty="0" smtClean="0">
                <a:latin typeface="Calibri" panose="020F0502020204030204" pitchFamily="34" charset="0"/>
                <a:ea typeface="Calibri" panose="020F0502020204030204" pitchFamily="34" charset="0"/>
              </a:rPr>
              <a:t>Vad har vi sett?</a:t>
            </a:r>
            <a:endParaRPr lang="sv-SE" dirty="0"/>
          </a:p>
        </p:txBody>
      </p:sp>
      <p:sp>
        <p:nvSpPr>
          <p:cNvPr id="3" name="Text Placeholder 2"/>
          <p:cNvSpPr>
            <a:spLocks noGrp="1" noChangeAspect="1"/>
          </p:cNvSpPr>
          <p:nvPr>
            <p:ph type="body" idx="1"/>
          </p:nvPr>
        </p:nvSpPr>
        <p:spPr>
          <a:xfrm>
            <a:off x="6292225" y="275930"/>
            <a:ext cx="5676255" cy="6459407"/>
          </a:xfrm>
        </p:spPr>
        <p:txBody>
          <a:bodyPr>
            <a:normAutofit/>
          </a:bodyPr>
          <a:lstStyle/>
          <a:p>
            <a:r>
              <a:rPr lang="sv-SE" dirty="0" smtClean="0"/>
              <a:t>Det finns: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definitioner  </a:t>
            </a:r>
            <a:r>
              <a:rPr lang="sv-SE" dirty="0"/>
              <a:t>av </a:t>
            </a:r>
            <a:r>
              <a:rPr lang="sv-SE" dirty="0" smtClean="0"/>
              <a:t>samverkansbegreppet vid några lärosäten</a:t>
            </a:r>
            <a:endParaRPr lang="sv-S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exempel på vad som ska ingå </a:t>
            </a:r>
            <a:r>
              <a:rPr lang="sv-SE" dirty="0"/>
              <a:t>i </a:t>
            </a:r>
            <a:r>
              <a:rPr lang="sv-SE" dirty="0" smtClean="0"/>
              <a:t>samverkansmeriter vid några lärosäten</a:t>
            </a:r>
            <a:endParaRPr lang="sv-S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lärosäten har med tydlig mall för vilka samverkansmeriter som kan ingå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  <a:p>
            <a:r>
              <a:rPr lang="sv-SE" dirty="0" smtClean="0"/>
              <a:t>Vad saknas, eller är otydligt?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Många lärosäten saknar definitioner på samverkansrelaterade begrepp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Många finansiärer saknar definitioner på samverkansrelaterade begrepp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Stora variationer i engelsk översättning</a:t>
            </a:r>
          </a:p>
          <a:p>
            <a:endParaRPr lang="sv-SE" dirty="0"/>
          </a:p>
          <a:p>
            <a:endParaRPr lang="sv-SE" dirty="0"/>
          </a:p>
          <a:p>
            <a:endParaRPr lang="sv-S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grpSp>
        <p:nvGrpSpPr>
          <p:cNvPr id="12" name="Grupp 11"/>
          <p:cNvGrpSpPr/>
          <p:nvPr/>
        </p:nvGrpSpPr>
        <p:grpSpPr>
          <a:xfrm>
            <a:off x="1393378" y="3503207"/>
            <a:ext cx="2593460" cy="2201110"/>
            <a:chOff x="4476630" y="167042"/>
            <a:chExt cx="2593460" cy="2201110"/>
          </a:xfrm>
        </p:grpSpPr>
        <p:pic>
          <p:nvPicPr>
            <p:cNvPr id="8" name="Bildobjekt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91057" y="1339118"/>
              <a:ext cx="2579033" cy="1029034"/>
            </a:xfrm>
            <a:prstGeom prst="rect">
              <a:avLst/>
            </a:prstGeom>
          </p:spPr>
        </p:pic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630" y="167042"/>
              <a:ext cx="2276020" cy="1064477"/>
            </a:xfrm>
            <a:prstGeom prst="rect">
              <a:avLst/>
            </a:prstGeom>
          </p:spPr>
        </p:pic>
        <p:sp>
          <p:nvSpPr>
            <p:cNvPr id="10" name="textruta 9"/>
            <p:cNvSpPr txBox="1"/>
            <p:nvPr/>
          </p:nvSpPr>
          <p:spPr>
            <a:xfrm>
              <a:off x="4804658" y="345341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3200" b="1" dirty="0" smtClean="0"/>
                <a:t>?</a:t>
              </a:r>
              <a:endParaRPr lang="sv-SE" sz="3200" b="1" dirty="0"/>
            </a:p>
          </p:txBody>
        </p:sp>
        <p:sp>
          <p:nvSpPr>
            <p:cNvPr id="11" name="textruta 10"/>
            <p:cNvSpPr txBox="1"/>
            <p:nvPr/>
          </p:nvSpPr>
          <p:spPr>
            <a:xfrm>
              <a:off x="6031230" y="486041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="1" dirty="0" smtClean="0"/>
                <a:t>???</a:t>
              </a:r>
              <a:endParaRPr lang="sv-SE" b="1" dirty="0"/>
            </a:p>
          </p:txBody>
        </p:sp>
      </p:grpSp>
      <p:pic>
        <p:nvPicPr>
          <p:cNvPr id="15" name="Ljud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64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00"/>
    </mc:Choice>
    <mc:Fallback>
      <p:transition spd="slow" advTm="4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5"/>
          <a:srcRect l="1236" t="55213" r="53233" b="2370"/>
          <a:stretch/>
        </p:blipFill>
        <p:spPr>
          <a:xfrm>
            <a:off x="841390" y="3889868"/>
            <a:ext cx="5123146" cy="2242158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5"/>
          <a:srcRect l="1329" t="14178" r="45904" b="48855"/>
          <a:stretch/>
        </p:blipFill>
        <p:spPr>
          <a:xfrm>
            <a:off x="841390" y="799876"/>
            <a:ext cx="5937338" cy="1954060"/>
          </a:xfrm>
          <a:prstGeom prst="rect">
            <a:avLst/>
          </a:prstGeom>
        </p:spPr>
      </p:pic>
      <p:sp>
        <p:nvSpPr>
          <p:cNvPr id="8" name="Rectangle 4"/>
          <p:cNvSpPr/>
          <p:nvPr/>
        </p:nvSpPr>
        <p:spPr>
          <a:xfrm>
            <a:off x="7627684" y="0"/>
            <a:ext cx="4564316" cy="6858000"/>
          </a:xfrm>
          <a:prstGeom prst="rect">
            <a:avLst/>
          </a:prstGeom>
          <a:solidFill>
            <a:srgbClr val="D6D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 flipH="1">
            <a:off x="7886888" y="799876"/>
            <a:ext cx="40459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/>
              <a:t>Sammanblandning av ord</a:t>
            </a:r>
          </a:p>
          <a:p>
            <a:endParaRPr lang="sv-SE" sz="2400" dirty="0"/>
          </a:p>
          <a:p>
            <a:r>
              <a:rPr lang="sv-SE" sz="2400" dirty="0" smtClean="0">
                <a:solidFill>
                  <a:schemeClr val="accent2">
                    <a:lumMod val="50000"/>
                  </a:schemeClr>
                </a:solidFill>
              </a:rPr>
              <a:t>”Inom programmet förväntas en </a:t>
            </a:r>
            <a:r>
              <a:rPr lang="sv-SE" sz="2400" i="1" dirty="0" smtClean="0">
                <a:solidFill>
                  <a:schemeClr val="accent2">
                    <a:lumMod val="50000"/>
                  </a:schemeClr>
                </a:solidFill>
              </a:rPr>
              <a:t>tvärvetenskaplig samverkan</a:t>
            </a:r>
            <a:r>
              <a:rPr lang="sv-SE" sz="2400" dirty="0" smtClean="0">
                <a:solidFill>
                  <a:schemeClr val="accent2">
                    <a:lumMod val="50000"/>
                  </a:schemeClr>
                </a:solidFill>
              </a:rPr>
              <a:t>, samt </a:t>
            </a:r>
            <a:r>
              <a:rPr lang="sv-SE" sz="2400" i="1" dirty="0" smtClean="0">
                <a:solidFill>
                  <a:schemeClr val="accent2">
                    <a:lumMod val="50000"/>
                  </a:schemeClr>
                </a:solidFill>
              </a:rPr>
              <a:t>samverkan med näringslivet</a:t>
            </a:r>
            <a:r>
              <a:rPr lang="sv-SE" sz="2400" dirty="0" smtClean="0">
                <a:solidFill>
                  <a:schemeClr val="accent2">
                    <a:lumMod val="50000"/>
                  </a:schemeClr>
                </a:solidFill>
              </a:rPr>
              <a:t>, den offentliga sektorn och det civila samhället”</a:t>
            </a:r>
          </a:p>
          <a:p>
            <a:endParaRPr lang="sv-SE" sz="2400" dirty="0" smtClean="0"/>
          </a:p>
          <a:p>
            <a:endParaRPr lang="sv-SE" sz="2400" dirty="0"/>
          </a:p>
          <a:p>
            <a:r>
              <a:rPr lang="sv-SE" sz="2400" b="1" dirty="0" smtClean="0"/>
              <a:t>Kriterierna matchar inte utlysningstextens innehåll</a:t>
            </a:r>
          </a:p>
        </p:txBody>
      </p:sp>
      <p:pic>
        <p:nvPicPr>
          <p:cNvPr id="12" name="Lju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4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37"/>
    </mc:Choice>
    <mc:Fallback>
      <p:transition spd="slow" advTm="65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7684" y="0"/>
            <a:ext cx="4564316" cy="6858000"/>
          </a:xfrm>
          <a:prstGeom prst="rect">
            <a:avLst/>
          </a:prstGeom>
          <a:solidFill>
            <a:srgbClr val="D6D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Ellips 2"/>
          <p:cNvSpPr/>
          <p:nvPr/>
        </p:nvSpPr>
        <p:spPr>
          <a:xfrm>
            <a:off x="1020726" y="1431851"/>
            <a:ext cx="2161952" cy="829340"/>
          </a:xfrm>
          <a:prstGeom prst="ellipse">
            <a:avLst/>
          </a:prstGeom>
          <a:solidFill>
            <a:srgbClr val="25527C"/>
          </a:solidFill>
          <a:ln>
            <a:solidFill>
              <a:srgbClr val="2552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samverka</a:t>
            </a:r>
            <a:endParaRPr lang="sv-SE" dirty="0"/>
          </a:p>
        </p:txBody>
      </p:sp>
      <p:sp>
        <p:nvSpPr>
          <p:cNvPr id="9" name="Ellips 8"/>
          <p:cNvSpPr/>
          <p:nvPr/>
        </p:nvSpPr>
        <p:spPr>
          <a:xfrm>
            <a:off x="1020726" y="2406503"/>
            <a:ext cx="2169040" cy="829340"/>
          </a:xfrm>
          <a:prstGeom prst="ellipse">
            <a:avLst/>
          </a:prstGeom>
          <a:solidFill>
            <a:srgbClr val="25527C"/>
          </a:solidFill>
          <a:ln>
            <a:solidFill>
              <a:srgbClr val="2552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informera</a:t>
            </a:r>
            <a:endParaRPr lang="sv-SE" dirty="0"/>
          </a:p>
        </p:txBody>
      </p:sp>
      <p:sp>
        <p:nvSpPr>
          <p:cNvPr id="10" name="Ellips 9"/>
          <p:cNvSpPr/>
          <p:nvPr/>
        </p:nvSpPr>
        <p:spPr>
          <a:xfrm>
            <a:off x="1027728" y="3381155"/>
            <a:ext cx="2169041" cy="829340"/>
          </a:xfrm>
          <a:prstGeom prst="ellipse">
            <a:avLst/>
          </a:prstGeom>
          <a:solidFill>
            <a:srgbClr val="25527C"/>
          </a:solidFill>
          <a:ln>
            <a:solidFill>
              <a:srgbClr val="2552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Verka för nyttiggörande</a:t>
            </a:r>
            <a:endParaRPr lang="sv-SE" dirty="0"/>
          </a:p>
        </p:txBody>
      </p:sp>
      <p:sp>
        <p:nvSpPr>
          <p:cNvPr id="13" name="textruta 12"/>
          <p:cNvSpPr txBox="1"/>
          <p:nvPr/>
        </p:nvSpPr>
        <p:spPr>
          <a:xfrm>
            <a:off x="1027728" y="619129"/>
            <a:ext cx="2211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</a:rPr>
              <a:t>Samverkansuppgiften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1" name="Ellips 10"/>
          <p:cNvSpPr/>
          <p:nvPr/>
        </p:nvSpPr>
        <p:spPr>
          <a:xfrm>
            <a:off x="4538633" y="2137145"/>
            <a:ext cx="2161952" cy="829340"/>
          </a:xfrm>
          <a:prstGeom prst="ellipse">
            <a:avLst/>
          </a:prstGeom>
          <a:solidFill>
            <a:srgbClr val="25527C"/>
          </a:solidFill>
          <a:ln>
            <a:solidFill>
              <a:srgbClr val="2552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Samverkans aktiviteter</a:t>
            </a:r>
            <a:endParaRPr lang="sv-SE" dirty="0"/>
          </a:p>
        </p:txBody>
      </p:sp>
      <p:sp>
        <p:nvSpPr>
          <p:cNvPr id="12" name="Ellips 11"/>
          <p:cNvSpPr/>
          <p:nvPr/>
        </p:nvSpPr>
        <p:spPr>
          <a:xfrm>
            <a:off x="4100186" y="4059997"/>
            <a:ext cx="2997200" cy="1382087"/>
          </a:xfrm>
          <a:prstGeom prst="ellipse">
            <a:avLst/>
          </a:prstGeom>
          <a:solidFill>
            <a:srgbClr val="25527C"/>
          </a:solidFill>
          <a:ln>
            <a:solidFill>
              <a:srgbClr val="2552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Samverkansmeriter</a:t>
            </a:r>
            <a:endParaRPr lang="sv-SE" dirty="0"/>
          </a:p>
        </p:txBody>
      </p:sp>
      <p:sp>
        <p:nvSpPr>
          <p:cNvPr id="2" name="Ellips 1"/>
          <p:cNvSpPr/>
          <p:nvPr/>
        </p:nvSpPr>
        <p:spPr>
          <a:xfrm>
            <a:off x="567938" y="1223711"/>
            <a:ext cx="3130698" cy="1116271"/>
          </a:xfrm>
          <a:prstGeom prst="ellipse">
            <a:avLst/>
          </a:prstGeom>
          <a:noFill/>
          <a:ln w="28575">
            <a:solidFill>
              <a:srgbClr val="F07F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Ellips 15"/>
          <p:cNvSpPr/>
          <p:nvPr/>
        </p:nvSpPr>
        <p:spPr>
          <a:xfrm>
            <a:off x="567938" y="1118232"/>
            <a:ext cx="3130698" cy="3472818"/>
          </a:xfrm>
          <a:prstGeom prst="ellipse">
            <a:avLst/>
          </a:prstGeom>
          <a:noFill/>
          <a:ln>
            <a:solidFill>
              <a:srgbClr val="F07F3E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Ellips 16"/>
          <p:cNvSpPr/>
          <p:nvPr/>
        </p:nvSpPr>
        <p:spPr>
          <a:xfrm>
            <a:off x="4033437" y="1993679"/>
            <a:ext cx="3130698" cy="1116271"/>
          </a:xfrm>
          <a:prstGeom prst="ellipse">
            <a:avLst/>
          </a:prstGeom>
          <a:noFill/>
          <a:ln w="19050">
            <a:solidFill>
              <a:srgbClr val="F07F3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" name="Böjd koppling 5"/>
          <p:cNvCxnSpPr>
            <a:stCxn id="2" idx="6"/>
            <a:endCxn id="17" idx="1"/>
          </p:cNvCxnSpPr>
          <p:nvPr/>
        </p:nvCxnSpPr>
        <p:spPr>
          <a:xfrm>
            <a:off x="3698636" y="1781847"/>
            <a:ext cx="793281" cy="375306"/>
          </a:xfrm>
          <a:prstGeom prst="curvedConnector2">
            <a:avLst/>
          </a:prstGeom>
          <a:ln w="28575">
            <a:solidFill>
              <a:srgbClr val="F07F3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Böjd koppling 7"/>
          <p:cNvCxnSpPr>
            <a:stCxn id="16" idx="0"/>
            <a:endCxn id="17" idx="1"/>
          </p:cNvCxnSpPr>
          <p:nvPr/>
        </p:nvCxnSpPr>
        <p:spPr>
          <a:xfrm rot="16200000" flipH="1">
            <a:off x="2793141" y="458377"/>
            <a:ext cx="1038921" cy="2358630"/>
          </a:xfrm>
          <a:prstGeom prst="curvedConnector3">
            <a:avLst>
              <a:gd name="adj1" fmla="val -22004"/>
            </a:avLst>
          </a:prstGeom>
          <a:ln w="12700">
            <a:solidFill>
              <a:srgbClr val="F07F3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pilkoppling 19"/>
          <p:cNvCxnSpPr>
            <a:stCxn id="17" idx="4"/>
            <a:endCxn id="12" idx="0"/>
          </p:cNvCxnSpPr>
          <p:nvPr/>
        </p:nvCxnSpPr>
        <p:spPr>
          <a:xfrm>
            <a:off x="5598786" y="3109950"/>
            <a:ext cx="0" cy="950047"/>
          </a:xfrm>
          <a:prstGeom prst="straightConnector1">
            <a:avLst/>
          </a:prstGeom>
          <a:ln w="15875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ktangel 20"/>
          <p:cNvSpPr/>
          <p:nvPr/>
        </p:nvSpPr>
        <p:spPr>
          <a:xfrm>
            <a:off x="7737962" y="450531"/>
            <a:ext cx="445403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 smtClean="0">
                <a:solidFill>
                  <a:schemeClr val="accent4">
                    <a:lumMod val="50000"/>
                  </a:schemeClr>
                </a:solidFill>
              </a:rPr>
              <a:t>Var läggs samverkansmeriterna: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>
                <a:solidFill>
                  <a:schemeClr val="accent4">
                    <a:lumMod val="50000"/>
                  </a:schemeClr>
                </a:solidFill>
              </a:rPr>
              <a:t>Inom forskningsmeriter eller pedagogiska meriter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>
                <a:solidFill>
                  <a:schemeClr val="accent4">
                    <a:lumMod val="50000"/>
                  </a:schemeClr>
                </a:solidFill>
              </a:rPr>
              <a:t>Helt separat i egen meritportfölj</a:t>
            </a:r>
          </a:p>
          <a:p>
            <a:endParaRPr lang="sv-SE" sz="2000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sv-SE" sz="2000" b="1" dirty="0">
              <a:solidFill>
                <a:schemeClr val="bg1"/>
              </a:solidFill>
            </a:endParaRPr>
          </a:p>
          <a:p>
            <a:r>
              <a:rPr lang="sv-SE" sz="2000" b="1" dirty="0" smtClean="0"/>
              <a:t>Samverkansmeriter </a:t>
            </a:r>
            <a:r>
              <a:rPr lang="sv-SE" sz="2000" b="1" dirty="0"/>
              <a:t>ska bygga på aktiviteter inom samverkansuppgiften</a:t>
            </a:r>
          </a:p>
          <a:p>
            <a:endParaRPr lang="sv-SE" sz="2000" dirty="0"/>
          </a:p>
          <a:p>
            <a:r>
              <a:rPr lang="sv-SE" sz="2000" dirty="0"/>
              <a:t>Meriter för bedömning kan tex vara en sökandes </a:t>
            </a:r>
            <a:r>
              <a:rPr lang="sv-SE" sz="2000" i="1" dirty="0"/>
              <a:t>dokumenterade kunskap om att samverka, att informera och att </a:t>
            </a:r>
            <a:r>
              <a:rPr lang="sv-SE" sz="2000" i="1" dirty="0" smtClean="0"/>
              <a:t>verka för att nyttogöra </a:t>
            </a:r>
            <a:r>
              <a:rPr lang="sv-SE" sz="2000" dirty="0"/>
              <a:t>(hela samverkansuppgiften) samt sökandes dokumenterade </a:t>
            </a:r>
            <a:r>
              <a:rPr lang="sv-SE" sz="2000" i="1" dirty="0"/>
              <a:t>erfarenhet, rutin , färdighet, förmåga av att samverka, informera och nyttiggöra.</a:t>
            </a:r>
          </a:p>
          <a:p>
            <a:endParaRPr lang="sv-SE" dirty="0"/>
          </a:p>
        </p:txBody>
      </p:sp>
      <p:pic>
        <p:nvPicPr>
          <p:cNvPr id="18" name="Ljud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45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22"/>
    </mc:Choice>
    <mc:Fallback>
      <p:transition spd="slow" advTm="81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2" grpId="0" animBg="1"/>
      <p:bldP spid="16" grpId="0" animBg="1"/>
      <p:bldP spid="17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7684" y="0"/>
            <a:ext cx="4564316" cy="6858000"/>
          </a:xfrm>
          <a:prstGeom prst="rect">
            <a:avLst/>
          </a:prstGeom>
          <a:solidFill>
            <a:srgbClr val="D6D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2400" b="1" dirty="0">
                <a:solidFill>
                  <a:schemeClr val="accent4">
                    <a:lumMod val="50000"/>
                  </a:schemeClr>
                </a:solidFill>
              </a:rPr>
              <a:t>Samverkansskicklighet </a:t>
            </a:r>
            <a:endParaRPr lang="sv-SE" sz="2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sv-SE" sz="2400" dirty="0" smtClean="0">
                <a:solidFill>
                  <a:schemeClr val="accent4">
                    <a:lumMod val="50000"/>
                  </a:schemeClr>
                </a:solidFill>
              </a:rPr>
              <a:t>den </a:t>
            </a:r>
            <a:r>
              <a:rPr lang="sv-SE" sz="2400" dirty="0">
                <a:solidFill>
                  <a:schemeClr val="accent4">
                    <a:lumMod val="50000"/>
                  </a:schemeClr>
                </a:solidFill>
              </a:rPr>
              <a:t>skicklighet inom samverkansuppgiften </a:t>
            </a:r>
            <a:endParaRPr lang="sv-SE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sv-SE" sz="2400" dirty="0" smtClean="0">
                <a:solidFill>
                  <a:schemeClr val="accent4">
                    <a:lumMod val="50000"/>
                  </a:schemeClr>
                </a:solidFill>
              </a:rPr>
              <a:t>som </a:t>
            </a:r>
            <a:r>
              <a:rPr lang="sv-SE" sz="2400" dirty="0">
                <a:solidFill>
                  <a:schemeClr val="accent4">
                    <a:lumMod val="50000"/>
                  </a:schemeClr>
                </a:solidFill>
              </a:rPr>
              <a:t>bedöms utifrån de samverkansmeriter en person åberopar </a:t>
            </a:r>
            <a:endParaRPr lang="sv-SE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sv-SE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sv-SE" sz="2400" dirty="0" smtClean="0">
                <a:solidFill>
                  <a:schemeClr val="accent4">
                    <a:lumMod val="50000"/>
                  </a:schemeClr>
                </a:solidFill>
              </a:rPr>
              <a:t>dvs baserat på aktiviteter </a:t>
            </a:r>
            <a:r>
              <a:rPr lang="sv-SE" sz="2400" dirty="0">
                <a:solidFill>
                  <a:schemeClr val="accent4">
                    <a:lumMod val="50000"/>
                  </a:schemeClr>
                </a:solidFill>
              </a:rPr>
              <a:t>som härrör från det som ingår i samverkansuppgiften </a:t>
            </a:r>
            <a:endParaRPr lang="sv-SE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accent4">
                    <a:lumMod val="50000"/>
                  </a:schemeClr>
                </a:solidFill>
              </a:rPr>
              <a:t>att samverka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accent4">
                    <a:lumMod val="50000"/>
                  </a:schemeClr>
                </a:solidFill>
              </a:rPr>
              <a:t>att informera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1600" dirty="0" smtClean="0">
                <a:solidFill>
                  <a:schemeClr val="accent4">
                    <a:lumMod val="50000"/>
                  </a:schemeClr>
                </a:solidFill>
              </a:rPr>
              <a:t>att </a:t>
            </a:r>
            <a:r>
              <a:rPr lang="sv-SE" sz="1600" dirty="0">
                <a:solidFill>
                  <a:schemeClr val="accent4">
                    <a:lumMod val="50000"/>
                  </a:schemeClr>
                </a:solidFill>
              </a:rPr>
              <a:t>verka för att resultat kommer till </a:t>
            </a:r>
            <a:r>
              <a:rPr lang="sv-SE" sz="1600" dirty="0" smtClean="0">
                <a:solidFill>
                  <a:schemeClr val="accent4">
                    <a:lumMod val="50000"/>
                  </a:schemeClr>
                </a:solidFill>
              </a:rPr>
              <a:t>nytta </a:t>
            </a:r>
            <a:endParaRPr lang="sv-SE" sz="1600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sv-SE" dirty="0"/>
          </a:p>
        </p:txBody>
      </p:sp>
      <p:sp>
        <p:nvSpPr>
          <p:cNvPr id="7" name="Rektangel 6"/>
          <p:cNvSpPr/>
          <p:nvPr/>
        </p:nvSpPr>
        <p:spPr>
          <a:xfrm>
            <a:off x="530446" y="805867"/>
            <a:ext cx="68038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Samverkansskicklighet och skicklig på att samverka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Skicklighet är ett av två begrepp som nämns i lagtexten, som ska bedömas i rekryteringsprocessen. </a:t>
            </a:r>
            <a:endParaRPr kumimoji="0" lang="sv-S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Är samverkansskicklighet det samma som att vara skicklig på att samverka?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018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41"/>
    </mc:Choice>
    <mc:Fallback>
      <p:transition spd="slow" advTm="54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7684" y="0"/>
            <a:ext cx="4564316" cy="6858000"/>
          </a:xfrm>
          <a:prstGeom prst="rect">
            <a:avLst/>
          </a:prstGeom>
          <a:solidFill>
            <a:srgbClr val="D6D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667500" cy="1325563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Viktigt med engelska begrepp</a:t>
            </a:r>
            <a:endParaRPr lang="sv-SE" dirty="0"/>
          </a:p>
        </p:txBody>
      </p:sp>
      <p:sp>
        <p:nvSpPr>
          <p:cNvPr id="6" name="Platshållare för innehåll 2"/>
          <p:cNvSpPr txBox="1">
            <a:spLocks/>
          </p:cNvSpPr>
          <p:nvPr/>
        </p:nvSpPr>
        <p:spPr>
          <a:xfrm>
            <a:off x="838201" y="1825625"/>
            <a:ext cx="6711950" cy="171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smtClean="0"/>
              <a:t>Inte tydligt i översättning av lagtext</a:t>
            </a:r>
          </a:p>
          <a:p>
            <a:endParaRPr lang="sv-SE" dirty="0"/>
          </a:p>
        </p:txBody>
      </p:sp>
      <p:pic>
        <p:nvPicPr>
          <p:cNvPr id="9" name="Bildobjekt 8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9" t="52025" r="23708" b="41161"/>
          <a:stretch/>
        </p:blipFill>
        <p:spPr bwMode="auto">
          <a:xfrm>
            <a:off x="5734061" y="357215"/>
            <a:ext cx="6278399" cy="10190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Bildobjekt 9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9" t="39018" r="22513" b="30591"/>
          <a:stretch/>
        </p:blipFill>
        <p:spPr bwMode="auto">
          <a:xfrm>
            <a:off x="395860" y="2299108"/>
            <a:ext cx="7730673" cy="42269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lips 1"/>
          <p:cNvSpPr/>
          <p:nvPr/>
        </p:nvSpPr>
        <p:spPr>
          <a:xfrm>
            <a:off x="5390116" y="4878814"/>
            <a:ext cx="2507816" cy="507855"/>
          </a:xfrm>
          <a:prstGeom prst="ellipse">
            <a:avLst/>
          </a:prstGeom>
          <a:noFill/>
          <a:ln w="38100">
            <a:solidFill>
              <a:srgbClr val="F07F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Ellips 10"/>
          <p:cNvSpPr/>
          <p:nvPr/>
        </p:nvSpPr>
        <p:spPr>
          <a:xfrm>
            <a:off x="4699349" y="4429487"/>
            <a:ext cx="3279730" cy="507855"/>
          </a:xfrm>
          <a:prstGeom prst="ellipse">
            <a:avLst/>
          </a:prstGeom>
          <a:noFill/>
          <a:ln w="38100">
            <a:solidFill>
              <a:srgbClr val="F07F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/>
          <p:cNvSpPr/>
          <p:nvPr/>
        </p:nvSpPr>
        <p:spPr>
          <a:xfrm>
            <a:off x="644831" y="4807355"/>
            <a:ext cx="2507816" cy="507855"/>
          </a:xfrm>
          <a:prstGeom prst="ellipse">
            <a:avLst/>
          </a:prstGeom>
          <a:noFill/>
          <a:ln w="38100">
            <a:solidFill>
              <a:srgbClr val="F07F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1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575"/>
    </mc:Choice>
    <mc:Fallback>
      <p:transition spd="slow" advTm="47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7684" y="0"/>
            <a:ext cx="4564316" cy="6858000"/>
          </a:xfrm>
          <a:prstGeom prst="rect">
            <a:avLst/>
          </a:prstGeom>
          <a:solidFill>
            <a:srgbClr val="D6D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667500" cy="1325563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Viktigt med engelska begrepp</a:t>
            </a:r>
            <a:endParaRPr lang="sv-SE" dirty="0"/>
          </a:p>
        </p:txBody>
      </p:sp>
      <p:sp>
        <p:nvSpPr>
          <p:cNvPr id="6" name="Platshållare för innehåll 2"/>
          <p:cNvSpPr txBox="1">
            <a:spLocks/>
          </p:cNvSpPr>
          <p:nvPr/>
        </p:nvSpPr>
        <p:spPr>
          <a:xfrm>
            <a:off x="7840250" y="399527"/>
            <a:ext cx="3996846" cy="323302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4200" dirty="0" smtClean="0">
                <a:solidFill>
                  <a:schemeClr val="accent4">
                    <a:lumMod val="50000"/>
                  </a:schemeClr>
                </a:solidFill>
              </a:rPr>
              <a:t>Olika </a:t>
            </a:r>
            <a:r>
              <a:rPr lang="sv-SE" sz="4200" dirty="0" smtClean="0">
                <a:solidFill>
                  <a:schemeClr val="accent4">
                    <a:lumMod val="50000"/>
                  </a:schemeClr>
                </a:solidFill>
              </a:rPr>
              <a:t>lärosäten har valt olika översättning till engelska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4200" dirty="0" smtClean="0">
                <a:solidFill>
                  <a:schemeClr val="accent4">
                    <a:lumMod val="50000"/>
                  </a:schemeClr>
                </a:solidFill>
              </a:rPr>
              <a:t>Meriter finns i en internationell kontext, och behöver kunna skrivas på engelska, för bedömning av engelskspråkig person</a:t>
            </a:r>
            <a:r>
              <a:rPr lang="sv-SE" sz="42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4200" dirty="0" smtClean="0">
                <a:solidFill>
                  <a:schemeClr val="accent4">
                    <a:lumMod val="50000"/>
                  </a:schemeClr>
                </a:solidFill>
              </a:rPr>
              <a:t>Men ordböcker på nätet ger en </a:t>
            </a:r>
            <a:r>
              <a:rPr lang="sv-SE" sz="4200" dirty="0" err="1" smtClean="0">
                <a:solidFill>
                  <a:schemeClr val="accent4">
                    <a:lumMod val="50000"/>
                  </a:schemeClr>
                </a:solidFill>
              </a:rPr>
              <a:t>ouppdaterad</a:t>
            </a:r>
            <a:r>
              <a:rPr lang="sv-SE" sz="4200" dirty="0" smtClean="0">
                <a:solidFill>
                  <a:schemeClr val="accent4">
                    <a:lumMod val="50000"/>
                  </a:schemeClr>
                </a:solidFill>
              </a:rPr>
              <a:t> känsla</a:t>
            </a:r>
            <a:endParaRPr lang="sv-SE" sz="4200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sv-SE" dirty="0"/>
          </a:p>
        </p:txBody>
      </p:sp>
      <p:pic>
        <p:nvPicPr>
          <p:cNvPr id="11" name="Bildobjekt 10"/>
          <p:cNvPicPr/>
          <p:nvPr/>
        </p:nvPicPr>
        <p:blipFill rotWithShape="1">
          <a:blip r:embed="rId6"/>
          <a:srcRect l="1323" t="16931" r="67844" b="42148"/>
          <a:stretch/>
        </p:blipFill>
        <p:spPr bwMode="auto">
          <a:xfrm>
            <a:off x="-13193" y="3315164"/>
            <a:ext cx="7640877" cy="34947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-27643" y="6532928"/>
            <a:ext cx="7533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i="1" dirty="0" smtClean="0"/>
              <a:t>Utdrag ur </a:t>
            </a:r>
            <a:r>
              <a:rPr lang="sv-SE" sz="1200" i="1" dirty="0" err="1" smtClean="0"/>
              <a:t>UHRs</a:t>
            </a:r>
            <a:r>
              <a:rPr lang="sv-SE" sz="1200" i="1" dirty="0"/>
              <a:t> ordlista: https://www.uhr.se/publikationer/svensk-engelsk-ordbok/samverkansuppgiften (2020-09-20)</a:t>
            </a:r>
          </a:p>
        </p:txBody>
      </p:sp>
      <p:sp>
        <p:nvSpPr>
          <p:cNvPr id="12" name="Platshållare för innehåll 2"/>
          <p:cNvSpPr txBox="1">
            <a:spLocks/>
          </p:cNvSpPr>
          <p:nvPr/>
        </p:nvSpPr>
        <p:spPr>
          <a:xfrm>
            <a:off x="7911419" y="3244240"/>
            <a:ext cx="3996846" cy="3484324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sv-SE" sz="4200" dirty="0" smtClean="0">
              <a:solidFill>
                <a:srgbClr val="002060"/>
              </a:solidFill>
            </a:endParaRPr>
          </a:p>
          <a:p>
            <a:r>
              <a:rPr lang="sv-SE" sz="4200" b="1" dirty="0" smtClean="0">
                <a:solidFill>
                  <a:schemeClr val="accent4">
                    <a:lumMod val="50000"/>
                  </a:schemeClr>
                </a:solidFill>
              </a:rPr>
              <a:t>Ord för samverkan på olika lärosätens huvudwebb: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4200" dirty="0" err="1" smtClean="0">
                <a:solidFill>
                  <a:schemeClr val="accent4">
                    <a:lumMod val="50000"/>
                  </a:schemeClr>
                </a:solidFill>
              </a:rPr>
              <a:t>External</a:t>
            </a:r>
            <a:r>
              <a:rPr lang="sv-SE" sz="4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v-SE" sz="4200" dirty="0" err="1" smtClean="0">
                <a:solidFill>
                  <a:schemeClr val="accent4">
                    <a:lumMod val="50000"/>
                  </a:schemeClr>
                </a:solidFill>
              </a:rPr>
              <a:t>engagement</a:t>
            </a:r>
            <a:endParaRPr lang="sv-SE" sz="42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4200" dirty="0" err="1" smtClean="0">
                <a:solidFill>
                  <a:schemeClr val="accent4">
                    <a:lumMod val="50000"/>
                  </a:schemeClr>
                </a:solidFill>
              </a:rPr>
              <a:t>Collaboration</a:t>
            </a:r>
            <a:endParaRPr lang="sv-SE" sz="42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4200" dirty="0" err="1" smtClean="0">
                <a:solidFill>
                  <a:schemeClr val="accent4">
                    <a:lumMod val="50000"/>
                  </a:schemeClr>
                </a:solidFill>
              </a:rPr>
              <a:t>Network</a:t>
            </a:r>
            <a:r>
              <a:rPr lang="sv-SE" sz="4200" dirty="0" smtClean="0">
                <a:solidFill>
                  <a:schemeClr val="accent4">
                    <a:lumMod val="50000"/>
                  </a:schemeClr>
                </a:solidFill>
              </a:rPr>
              <a:t> and </a:t>
            </a:r>
            <a:r>
              <a:rPr lang="sv-SE" sz="4200" dirty="0" err="1" smtClean="0">
                <a:solidFill>
                  <a:schemeClr val="accent4">
                    <a:lumMod val="50000"/>
                  </a:schemeClr>
                </a:solidFill>
              </a:rPr>
              <a:t>cooperative</a:t>
            </a:r>
            <a:r>
              <a:rPr lang="sv-SE" sz="4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v-SE" sz="4200" dirty="0" err="1" smtClean="0">
                <a:solidFill>
                  <a:schemeClr val="accent4">
                    <a:lumMod val="50000"/>
                  </a:schemeClr>
                </a:solidFill>
              </a:rPr>
              <a:t>efforts</a:t>
            </a:r>
            <a:endParaRPr lang="sv-SE" sz="42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4200" dirty="0" err="1" smtClean="0">
                <a:solidFill>
                  <a:schemeClr val="accent4">
                    <a:lumMod val="50000"/>
                  </a:schemeClr>
                </a:solidFill>
              </a:rPr>
              <a:t>Cooperation</a:t>
            </a:r>
            <a:endParaRPr lang="sv-SE" sz="42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4200" dirty="0" err="1" smtClean="0">
                <a:solidFill>
                  <a:schemeClr val="accent4">
                    <a:lumMod val="50000"/>
                  </a:schemeClr>
                </a:solidFill>
              </a:rPr>
              <a:t>Reserach</a:t>
            </a:r>
            <a:r>
              <a:rPr lang="sv-SE" sz="42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v-SE" sz="4200" dirty="0" err="1" smtClean="0">
                <a:solidFill>
                  <a:schemeClr val="accent4">
                    <a:lumMod val="50000"/>
                  </a:schemeClr>
                </a:solidFill>
              </a:rPr>
              <a:t>cooperation</a:t>
            </a:r>
            <a:endParaRPr lang="sv-SE" sz="42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4200" dirty="0" smtClean="0">
                <a:solidFill>
                  <a:schemeClr val="accent4">
                    <a:lumMod val="50000"/>
                  </a:schemeClr>
                </a:solidFill>
              </a:rPr>
              <a:t>Business </a:t>
            </a:r>
            <a:r>
              <a:rPr lang="sv-SE" sz="4200" dirty="0" err="1" smtClean="0">
                <a:solidFill>
                  <a:schemeClr val="accent4">
                    <a:lumMod val="50000"/>
                  </a:schemeClr>
                </a:solidFill>
              </a:rPr>
              <a:t>collaboration</a:t>
            </a:r>
            <a:endParaRPr lang="sv-SE" sz="42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4200" dirty="0" err="1" smtClean="0">
                <a:solidFill>
                  <a:schemeClr val="accent4">
                    <a:lumMod val="50000"/>
                  </a:schemeClr>
                </a:solidFill>
              </a:rPr>
              <a:t>External</a:t>
            </a:r>
            <a:r>
              <a:rPr lang="sv-SE" sz="4200" dirty="0" smtClean="0">
                <a:solidFill>
                  <a:schemeClr val="accent4">
                    <a:lumMod val="50000"/>
                  </a:schemeClr>
                </a:solidFill>
              </a:rPr>
              <a:t> relations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4200" dirty="0" smtClean="0">
                <a:solidFill>
                  <a:schemeClr val="accent4">
                    <a:lumMod val="50000"/>
                  </a:schemeClr>
                </a:solidFill>
              </a:rPr>
              <a:t>Innovation and </a:t>
            </a:r>
            <a:r>
              <a:rPr lang="sv-SE" sz="4200" dirty="0" err="1" smtClean="0">
                <a:solidFill>
                  <a:schemeClr val="accent4">
                    <a:lumMod val="50000"/>
                  </a:schemeClr>
                </a:solidFill>
              </a:rPr>
              <a:t>entreprenuership</a:t>
            </a:r>
            <a:endParaRPr lang="sv-SE" sz="42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4200" dirty="0" smtClean="0">
              <a:solidFill>
                <a:srgbClr val="002060"/>
              </a:solidFill>
            </a:endParaRPr>
          </a:p>
          <a:p>
            <a:endParaRPr lang="sv-SE" dirty="0"/>
          </a:p>
        </p:txBody>
      </p:sp>
      <p:pic>
        <p:nvPicPr>
          <p:cNvPr id="15" name="Ljud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363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09"/>
    </mc:Choice>
    <mc:Fallback>
      <p:transition spd="slow" advTm="81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8.4|17.5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7.8|32.9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.1|8|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.3|5.9|13.3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.9|9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1.1|12.8|9.7|26.6"/>
</p:tagLst>
</file>

<file path=ppt/theme/theme1.xml><?xml version="1.0" encoding="utf-8"?>
<a:theme xmlns:a="http://schemas.openxmlformats.org/drawingml/2006/main" name="Office-tema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4516</TotalTime>
  <Words>1726</Words>
  <Application>Microsoft Office PowerPoint</Application>
  <PresentationFormat>Bredbild</PresentationFormat>
  <Paragraphs>203</Paragraphs>
  <Slides>10</Slides>
  <Notes>8</Notes>
  <HiddenSlides>0</HiddenSlides>
  <MMClips>10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Office-tema</vt:lpstr>
      <vt:lpstr>Custom Design</vt:lpstr>
      <vt:lpstr>Varför är det så snårigt?</vt:lpstr>
      <vt:lpstr>PowerPoint-presentation</vt:lpstr>
      <vt:lpstr>Vad menar vi med att det är snårigt?</vt:lpstr>
      <vt:lpstr>Vad har vi sett?</vt:lpstr>
      <vt:lpstr>PowerPoint-presentation</vt:lpstr>
      <vt:lpstr>PowerPoint-presentation</vt:lpstr>
      <vt:lpstr>PowerPoint-presentation</vt:lpstr>
      <vt:lpstr>Viktigt med engelska begrepp</vt:lpstr>
      <vt:lpstr>Viktigt med engelska begrepp</vt:lpstr>
      <vt:lpstr>Utmaningar och otydligheter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Magnus Wallmark;Marc Hermansson</dc:creator>
  <cp:lastModifiedBy>Carin Nilsson</cp:lastModifiedBy>
  <cp:revision>157</cp:revision>
  <cp:lastPrinted>2019-07-12T13:43:01Z</cp:lastPrinted>
  <dcterms:created xsi:type="dcterms:W3CDTF">2018-11-19T12:18:31Z</dcterms:created>
  <dcterms:modified xsi:type="dcterms:W3CDTF">2020-11-06T11:46:50Z</dcterms:modified>
</cp:coreProperties>
</file>