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0"/>
  </p:notesMasterIdLst>
  <p:sldIdLst>
    <p:sldId id="343" r:id="rId3"/>
    <p:sldId id="344" r:id="rId4"/>
    <p:sldId id="345" r:id="rId5"/>
    <p:sldId id="346" r:id="rId6"/>
    <p:sldId id="347" r:id="rId7"/>
    <p:sldId id="348" r:id="rId8"/>
    <p:sldId id="342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D40"/>
    <a:srgbClr val="E0EAE6"/>
    <a:srgbClr val="3FAD56"/>
    <a:srgbClr val="D6D1C4"/>
    <a:srgbClr val="F07F3E"/>
    <a:srgbClr val="9EC544"/>
    <a:srgbClr val="682236"/>
    <a:srgbClr val="4D2771"/>
    <a:srgbClr val="25527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9C211-AA6E-41BC-B1CC-ADF2849A4422}" v="34" dt="2019-04-29T15:29:11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9"/>
    <p:restoredTop sz="55664" autoAdjust="0"/>
  </p:normalViewPr>
  <p:slideViewPr>
    <p:cSldViewPr snapToGrid="0" snapToObjects="1">
      <p:cViewPr varScale="1">
        <p:scale>
          <a:sx n="57" d="100"/>
          <a:sy n="57" d="100"/>
        </p:scale>
        <p:origin x="2108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B2AC-7298-6E4F-8EF2-83A806FF913E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3E93-999E-7B43-8794-450DB542DB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43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3E93-999E-7B43-8794-450DB542DB6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12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3E93-999E-7B43-8794-450DB542DB6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74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3E93-999E-7B43-8794-450DB542DB6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79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3E93-999E-7B43-8794-450DB542DB6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77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3E93-999E-7B43-8794-450DB542DB6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61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3E93-999E-7B43-8794-450DB542DB6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64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1 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34297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53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36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2 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57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2 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38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2 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8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2743" y="1280959"/>
            <a:ext cx="6136616" cy="4181262"/>
          </a:xfrm>
          <a:effectLst>
            <a:outerShdw blurRad="393700" dist="50800" dir="5400000" algn="ctr" rotWithShape="0">
              <a:srgbClr val="000000">
                <a:alpha val="26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344"/>
            <a:ext cx="3932237" cy="3388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06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21 5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20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2 1 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5CF3-CABD-BB45-BA04-4780AE01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63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84A1E-E919-6A42-996B-14F96E78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6333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2D44EE-B59E-5343-8476-E2BC459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F88226-A196-8349-AB13-96E5C234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85A3E8-9082-FD4A-91CB-AFC2DC75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99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 2 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342BF-CA96-374D-A9E3-00A1F97C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E56DD-0650-1742-8053-563D695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0CFF3-C1B7-4D47-8C31-FDBCDD84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8149-9A8E-1642-A8D8-459BFBE2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5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92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2 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7916333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7916333" cy="15001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15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titel 3 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34297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53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8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titel 3 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45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titel 3 2 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2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1 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61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titel 3 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8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2743" y="1280959"/>
            <a:ext cx="6136616" cy="4181262"/>
          </a:xfrm>
          <a:effectLst>
            <a:outerShdw blurRad="393700" dist="50800" dir="5400000" algn="ctr" rotWithShape="0">
              <a:srgbClr val="000000">
                <a:alpha val="26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344"/>
            <a:ext cx="3932237" cy="3388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46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titel 3 5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8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titel 3 1 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5CF3-CABD-BB45-BA04-4780AE01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63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84A1E-E919-6A42-996B-14F96E78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6333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2D44EE-B59E-5343-8476-E2BC459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F88226-A196-8349-AB13-96E5C234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85A3E8-9082-FD4A-91CB-AFC2DC75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45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titel 3 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342BF-CA96-374D-A9E3-00A1F97C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E56DD-0650-1742-8053-563D695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0CFF3-C1B7-4D47-8C31-FDBCDD84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8149-9A8E-1642-A8D8-459BFBE2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5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77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titel 3 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7916333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7916333" cy="15001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5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4 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34297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53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4D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26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4 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23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4 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79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4 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8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2743" y="1280959"/>
            <a:ext cx="6136616" cy="4181262"/>
          </a:xfrm>
          <a:effectLst>
            <a:outerShdw blurRad="393700" dist="50800" dir="5400000" algn="ctr" rotWithShape="0">
              <a:srgbClr val="000000">
                <a:alpha val="26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344"/>
            <a:ext cx="3932237" cy="3388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03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4 5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76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1 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73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4 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5CF3-CABD-BB45-BA04-4780AE01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63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84A1E-E919-6A42-996B-14F96E78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6333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2D44EE-B59E-5343-8476-E2BC459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F88226-A196-8349-AB13-96E5C234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85A3E8-9082-FD4A-91CB-AFC2DC75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99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 4 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342BF-CA96-374D-A9E3-00A1F97C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E56DD-0650-1742-8053-563D695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0CFF3-C1B7-4D47-8C31-FDBCDD84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8149-9A8E-1642-A8D8-459BFBE2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ctangle 9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48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4 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7916333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7916333" cy="15001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3FA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45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5 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34297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53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2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11604170" y="0"/>
            <a:ext cx="587830" cy="6858000"/>
          </a:xfrm>
          <a:prstGeom prst="rect">
            <a:avLst/>
          </a:prstGeom>
          <a:solidFill>
            <a:srgbClr val="4D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682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90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5  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69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5  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ectangle 12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07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5  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8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2743" y="1280959"/>
            <a:ext cx="6136616" cy="4181262"/>
          </a:xfrm>
          <a:effectLst>
            <a:outerShdw blurRad="393700" dist="50800" dir="5400000" algn="ctr" rotWithShape="0">
              <a:srgbClr val="000000">
                <a:alpha val="26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344"/>
            <a:ext cx="3932237" cy="3388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ectangle 12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9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5  5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ectangle 12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73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5  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5CF3-CABD-BB45-BA04-4780AE01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63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84A1E-E919-6A42-996B-14F96E78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6333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2D44EE-B59E-5343-8476-E2BC459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F88226-A196-8349-AB13-96E5C234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85A3E8-9082-FD4A-91CB-AFC2DC75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42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 5  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342BF-CA96-374D-A9E3-00A1F97C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E56DD-0650-1742-8053-563D695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0CFF3-C1B7-4D47-8C31-FDBCDD84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8149-9A8E-1642-A8D8-459BFBE2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4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1 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8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542" y="1280959"/>
            <a:ext cx="6136616" cy="4181262"/>
          </a:xfrm>
          <a:effectLst>
            <a:outerShdw blurRad="393700" dist="50800" dir="5400000" algn="ctr" rotWithShape="0">
              <a:srgbClr val="000000">
                <a:alpha val="26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344"/>
            <a:ext cx="3932237" cy="3388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05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5  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7916333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7916333" cy="15001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79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952625"/>
            <a:ext cx="10515600" cy="3913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71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vsnittsrubrik">
    <p:bg>
      <p:bgPr>
        <a:solidFill>
          <a:srgbClr val="5A5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18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44A6D2-3105-1F48-9349-234977B1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C8656F-A1FC-E244-A1B2-2A208F53A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6C3A44-4E37-6B46-B003-44DE576BF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FF4AC0A-FC45-8B4B-8626-239D7BAE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A208E5-10C3-2046-BED6-90C23C8F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1BEC87-FF44-604D-9C96-AFC9B66F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51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2A93D-3599-9246-A451-03CBBF15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56E835-0556-8144-88C3-0ED9A8C45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7849CB-0CBF-104F-8D3E-EA2398B9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6B5F8B-B198-0E49-AE0C-F2835A720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E5212-790A-A347-B220-FEC19E7CF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0A249C9-FE32-1C4B-B8F1-82B99043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46F2F23-2F81-E248-BC19-D52BC878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19A2C7-0092-8147-851C-D2B9D271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15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0BF4655-FD9B-E742-A331-9406E29D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7BDA10D-A40D-5946-9655-EC6523DF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BC4FA9-25CC-DE47-B977-AE4A5255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13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9ACDDA-B6C6-7143-BE38-AF909673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8ADF6C-67AE-D547-990F-F97586C4B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147B44-6684-B146-B09E-293E44AB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8B6BA4-DF1E-4C41-B532-E87FB456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01C3E1-63F0-8F40-B4D0-F6F39EE5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BBAEB5-C01A-5843-8736-2FC43343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03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34297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53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1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08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09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 1 5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57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8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542" y="1280959"/>
            <a:ext cx="6136616" cy="4181262"/>
          </a:xfrm>
          <a:effectLst>
            <a:outerShdw blurRad="393700" dist="50800" dir="5400000" algn="ctr" rotWithShape="0">
              <a:srgbClr val="000000">
                <a:alpha val="26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344"/>
            <a:ext cx="3932237" cy="3388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47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F09-1BB0-884E-9CD6-E6047735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FDE62A-491C-DC4E-917F-28FEE90DF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B5C16-1FAC-C845-96C6-A33E991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2226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6EBBC1-FE51-FC42-B68F-72C9362D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DCC97D-979C-1B4F-B529-72833AA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F18B5-3302-8E4D-8CC5-1890664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59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5CF3-CABD-BB45-BA04-4780AE01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63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84A1E-E919-6A42-996B-14F96E78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6333" cy="43513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2D44EE-B59E-5343-8476-E2BC459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F88226-A196-8349-AB13-96E5C234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85A3E8-9082-FD4A-91CB-AFC2DC75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5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342BF-CA96-374D-A9E3-00A1F97C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E56DD-0650-1742-8053-563D695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0CFF3-C1B7-4D47-8C31-FDBCDD84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8149-9A8E-1642-A8D8-459BFBE2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6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7916333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7916333" cy="15001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5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rgbClr val="5A5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4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44A6D2-3105-1F48-9349-234977B1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C8656F-A1FC-E244-A1B2-2A208F53A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6C3A44-4E37-6B46-B003-44DE576BF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FF4AC0A-FC45-8B4B-8626-239D7BAE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A208E5-10C3-2046-BED6-90C23C8F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1BEC87-FF44-604D-9C96-AFC9B66F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20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2A93D-3599-9246-A451-03CBBF15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56E835-0556-8144-88C3-0ED9A8C45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7849CB-0CBF-104F-8D3E-EA2398B9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6B5F8B-B198-0E49-AE0C-F2835A720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E5212-790A-A347-B220-FEC19E7CF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0A249C9-FE32-1C4B-B8F1-82B99043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46F2F23-2F81-E248-BC19-D52BC878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19A2C7-0092-8147-851C-D2B9D271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00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0BF4655-FD9B-E742-A331-9406E29D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7BDA10D-A40D-5946-9655-EC6523DF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BC4FA9-25CC-DE47-B977-AE4A5255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4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9ACDDA-B6C6-7143-BE38-AF909673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8ADF6C-67AE-D547-990F-F97586C4B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147B44-6684-B146-B09E-293E44AB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8B6BA4-DF1E-4C41-B532-E87FB456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01C3E1-63F0-8F40-B4D0-F6F39EE5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BBAEB5-C01A-5843-8736-2FC43343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32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pitel 1 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5CF3-CABD-BB45-BA04-4780AE01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63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84A1E-E919-6A42-996B-14F96E78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6333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2D44EE-B59E-5343-8476-E2BC459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F88226-A196-8349-AB13-96E5C234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85A3E8-9082-FD4A-91CB-AFC2DC75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34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9A6140-7E72-C946-8915-86B09B87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30550F-1E0D-B245-B92B-82DD90BB1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D601D7-981D-2E41-8760-6720E483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5B951C-6CE3-5243-9504-EBE02312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12DC7-7F33-BC41-9199-98DD1A0D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47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A1E3FDA-A841-EA4A-B9FC-2EEF40BBC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A950C0-8EBC-244D-8348-25C26A032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38936B-A75D-B141-BE0D-9BF6E2B5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31C65B-BEE0-C84B-8E88-9E73D0EC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FDFFD3-8C22-CD43-B0D8-BF901984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89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04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67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36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598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03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19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64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72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 1 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342BF-CA96-374D-A9E3-00A1F97C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E56DD-0650-1742-8053-563D695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0CFF3-C1B7-4D47-8C31-FDBCDD84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8149-9A8E-1642-A8D8-459BFBE2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5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9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55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899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2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1 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131F3-FD20-374D-8A4E-AF025DFD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3157"/>
            <a:ext cx="7916333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40404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115F22-1328-7548-9F78-74172E3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882"/>
            <a:ext cx="7916333" cy="15001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C31105-F3ED-9F4F-9659-660C7C3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EC080-3172-4045-AA2F-DA3E02F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67D6A9-A5DB-904B-8A16-F62965CD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11604170" y="0"/>
            <a:ext cx="587829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16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2 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CFC41-9ECB-8E45-BBC7-6AA3A9CE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34297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BAD591-B3EA-114D-9033-9A27F95A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53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37E50-B847-BD44-8EFC-6BDB962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E9AFE-C599-7A43-AC0D-909A37E4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E3671-D7D9-E54B-83A6-5C23052F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11604170" y="0"/>
            <a:ext cx="587830" cy="6857999"/>
          </a:xfrm>
          <a:prstGeom prst="rect">
            <a:avLst/>
          </a:prstGeom>
          <a:solidFill>
            <a:srgbClr val="F07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38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7F5A5E-83B5-D44A-A9A2-A653D1A4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2D0208-B877-4947-87A0-95623EF5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Redigera format för bakgrundstext
Nivå </a:t>
            </a:r>
            <a:r>
              <a:rPr lang="sv-SE" dirty="0" smtClean="0"/>
              <a:t>två</a:t>
            </a:r>
            <a:r>
              <a:rPr lang="sv-SE" dirty="0"/>
              <a:t>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AB069E-112E-814B-B172-6ECF3E179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DD2D-4E06-A645-92AC-4CFAD299CA51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8B0D4E-5657-674F-98BC-9BD0B5FE0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33B807-F466-314C-8270-9C8145E8A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B2FC-A753-0748-9031-A8A7F24BB4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9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06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49" r:id="rId47"/>
    <p:sldLayoutId id="2147483661" r:id="rId48"/>
    <p:sldLayoutId id="2147483657" r:id="rId49"/>
    <p:sldLayoutId id="2147483663" r:id="rId50"/>
    <p:sldLayoutId id="2147483660" r:id="rId51"/>
    <p:sldLayoutId id="2147483650" r:id="rId52"/>
    <p:sldLayoutId id="2147483654" r:id="rId53"/>
    <p:sldLayoutId id="2147483662" r:id="rId54"/>
    <p:sldLayoutId id="2147483651" r:id="rId55"/>
    <p:sldLayoutId id="2147483652" r:id="rId56"/>
    <p:sldLayoutId id="2147483653" r:id="rId57"/>
    <p:sldLayoutId id="2147483655" r:id="rId58"/>
    <p:sldLayoutId id="2147483656" r:id="rId59"/>
    <p:sldLayoutId id="2147483658" r:id="rId60"/>
    <p:sldLayoutId id="2147483659" r:id="rId6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D27D-EF90-4C34-A547-FC4955985D94}" type="datetimeFigureOut">
              <a:rPr lang="sv-SE" smtClean="0"/>
              <a:t>2020-11-08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EEA2-F895-4074-9867-A33E7044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70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DC488412-1E24-784D-85B1-2EBA051809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5513F11C-A84D-114B-9F28-C86C2096F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1736"/>
            <a:ext cx="9144000" cy="973980"/>
          </a:xfrm>
        </p:spPr>
        <p:txBody>
          <a:bodyPr/>
          <a:lstStyle/>
          <a:p>
            <a:r>
              <a:rPr lang="sv-SE" dirty="0"/>
              <a:t>Niklas Nordquist (SLU)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947F60F-3088-594F-89C7-A3373FD89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8135"/>
            <a:ext cx="9144000" cy="961936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Bedömning</a:t>
            </a:r>
            <a:r>
              <a:rPr lang="sv-SE" dirty="0">
                <a:latin typeface="Arial Narrow" panose="020B0606020202030204" pitchFamily="34" charset="0"/>
              </a:rPr>
              <a:t> </a:t>
            </a:r>
            <a:r>
              <a:rPr lang="sv-SE" b="1" dirty="0"/>
              <a:t>och värdering av samverkansmeriter</a:t>
            </a:r>
            <a:endParaRPr lang="sv-SE" sz="320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03" y="240631"/>
            <a:ext cx="3448372" cy="800901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2850" y="6038850"/>
            <a:ext cx="60325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18"/>
    </mc:Choice>
    <mc:Fallback xmlns="">
      <p:transition advTm="9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ed 29">
            <a:extLst>
              <a:ext uri="{FF2B5EF4-FFF2-40B4-BE49-F238E27FC236}">
                <a16:creationId xmlns:a16="http://schemas.microsoft.com/office/drawing/2014/main" id="{BE2B5462-3734-0843-A244-55D7C5EDABCC}"/>
              </a:ext>
            </a:extLst>
          </p:cNvPr>
          <p:cNvSpPr/>
          <p:nvPr/>
        </p:nvSpPr>
        <p:spPr>
          <a:xfrm>
            <a:off x="8100870" y="5446435"/>
            <a:ext cx="484632" cy="558791"/>
          </a:xfrm>
          <a:prstGeom prst="downArrow">
            <a:avLst/>
          </a:prstGeom>
          <a:solidFill>
            <a:srgbClr val="082D4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600" b="1"/>
          </a:p>
        </p:txBody>
      </p:sp>
      <p:sp>
        <p:nvSpPr>
          <p:cNvPr id="5" name="Rounded Rectangle 4"/>
          <p:cNvSpPr/>
          <p:nvPr/>
        </p:nvSpPr>
        <p:spPr>
          <a:xfrm>
            <a:off x="3422556" y="3005869"/>
            <a:ext cx="1391003" cy="12797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39">
            <a:extLst>
              <a:ext uri="{FF2B5EF4-FFF2-40B4-BE49-F238E27FC236}">
                <a16:creationId xmlns:a16="http://schemas.microsoft.com/office/drawing/2014/main" id="{EB6B55D6-C649-2340-9D9F-FE5527CA3B2A}"/>
              </a:ext>
            </a:extLst>
          </p:cNvPr>
          <p:cNvSpPr/>
          <p:nvPr/>
        </p:nvSpPr>
        <p:spPr>
          <a:xfrm>
            <a:off x="7611813" y="3000091"/>
            <a:ext cx="1397527" cy="1319179"/>
          </a:xfrm>
          <a:prstGeom prst="roundRect">
            <a:avLst/>
          </a:prstGeom>
          <a:solidFill>
            <a:srgbClr val="082D4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sv-SE" sz="1600" b="1" dirty="0"/>
              <a:t>Anställning och</a:t>
            </a:r>
          </a:p>
          <a:p>
            <a:pPr lvl="0" algn="ctr"/>
            <a:r>
              <a:rPr lang="sv-SE" sz="1600" b="1" dirty="0"/>
              <a:t>akademisk</a:t>
            </a:r>
          </a:p>
          <a:p>
            <a:pPr lvl="0" algn="ctr"/>
            <a:r>
              <a:rPr lang="sv-SE" sz="1600" b="1" dirty="0"/>
              <a:t>karriär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8" name="Rektangel med rundade hörn 35">
            <a:extLst>
              <a:ext uri="{FF2B5EF4-FFF2-40B4-BE49-F238E27FC236}">
                <a16:creationId xmlns:a16="http://schemas.microsoft.com/office/drawing/2014/main" id="{7E6650EE-5EEF-9E4B-97A5-AEADF1CE7A1F}"/>
              </a:ext>
            </a:extLst>
          </p:cNvPr>
          <p:cNvSpPr/>
          <p:nvPr/>
        </p:nvSpPr>
        <p:spPr>
          <a:xfrm>
            <a:off x="4821473" y="2994212"/>
            <a:ext cx="1397527" cy="1319179"/>
          </a:xfrm>
          <a:prstGeom prst="roundRect">
            <a:avLst/>
          </a:prstGeom>
          <a:solidFill>
            <a:srgbClr val="082D4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1600" b="1" dirty="0"/>
              <a:t>Meriter</a:t>
            </a:r>
          </a:p>
          <a:p>
            <a:pPr algn="ctr">
              <a:defRPr/>
            </a:pPr>
            <a:r>
              <a:rPr lang="sv-SE" sz="1600" b="1" dirty="0"/>
              <a:t>och </a:t>
            </a:r>
          </a:p>
          <a:p>
            <a:pPr algn="ctr">
              <a:defRPr/>
            </a:pPr>
            <a:r>
              <a:rPr lang="sv-SE" sz="1600" b="1" dirty="0"/>
              <a:t>ansökan</a:t>
            </a:r>
          </a:p>
        </p:txBody>
      </p:sp>
      <p:sp>
        <p:nvSpPr>
          <p:cNvPr id="10" name="Rektangel med rundade hörn 36">
            <a:extLst>
              <a:ext uri="{FF2B5EF4-FFF2-40B4-BE49-F238E27FC236}">
                <a16:creationId xmlns:a16="http://schemas.microsoft.com/office/drawing/2014/main" id="{A47F891D-5908-9440-A2F7-FD416E7ECF3F}"/>
              </a:ext>
            </a:extLst>
          </p:cNvPr>
          <p:cNvSpPr/>
          <p:nvPr/>
        </p:nvSpPr>
        <p:spPr>
          <a:xfrm>
            <a:off x="3402355" y="2988940"/>
            <a:ext cx="1420304" cy="1319179"/>
          </a:xfrm>
          <a:prstGeom prst="roundRect">
            <a:avLst/>
          </a:prstGeom>
          <a:solidFill>
            <a:srgbClr val="F07F3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sv-SE" sz="1600" b="1" dirty="0"/>
              <a:t>Förberedelse</a:t>
            </a:r>
          </a:p>
          <a:p>
            <a:pPr lvl="0" algn="ctr" fontAlgn="base"/>
            <a:r>
              <a:rPr lang="sv-SE" sz="1600" b="1" dirty="0"/>
              <a:t>rekrytering / befordran</a:t>
            </a:r>
          </a:p>
          <a:p>
            <a:pPr lvl="0" algn="ctr" fontAlgn="base"/>
            <a:endParaRPr lang="sv-SE" sz="1600" dirty="0"/>
          </a:p>
        </p:txBody>
      </p:sp>
      <p:sp>
        <p:nvSpPr>
          <p:cNvPr id="11" name="Rektangel med rundade hörn 38">
            <a:extLst>
              <a:ext uri="{FF2B5EF4-FFF2-40B4-BE49-F238E27FC236}">
                <a16:creationId xmlns:a16="http://schemas.microsoft.com/office/drawing/2014/main" id="{63FFFAB3-2D74-6040-A314-C937260C17FE}"/>
              </a:ext>
            </a:extLst>
          </p:cNvPr>
          <p:cNvSpPr/>
          <p:nvPr/>
        </p:nvSpPr>
        <p:spPr>
          <a:xfrm>
            <a:off x="6221576" y="3000091"/>
            <a:ext cx="1390237" cy="1319179"/>
          </a:xfrm>
          <a:prstGeom prst="roundRect">
            <a:avLst/>
          </a:prstGeom>
          <a:solidFill>
            <a:srgbClr val="082D4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sv-SE" sz="1600" b="1" dirty="0"/>
              <a:t>Bedömning och värdering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43">
            <a:extLst>
              <a:ext uri="{FF2B5EF4-FFF2-40B4-BE49-F238E27FC236}">
                <a16:creationId xmlns:a16="http://schemas.microsoft.com/office/drawing/2014/main" id="{6DF96D3D-5C2E-8341-917D-A488B8AFF933}"/>
              </a:ext>
            </a:extLst>
          </p:cNvPr>
          <p:cNvSpPr/>
          <p:nvPr/>
        </p:nvSpPr>
        <p:spPr>
          <a:xfrm>
            <a:off x="2936102" y="1145591"/>
            <a:ext cx="4554034" cy="730093"/>
          </a:xfrm>
          <a:prstGeom prst="roundRect">
            <a:avLst/>
          </a:prstGeom>
          <a:solidFill>
            <a:srgbClr val="F07F3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Förutsättningar, riktlinjer och regelverk för samverkansmeritering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dirty="0">
                <a:solidFill>
                  <a:prstClr val="white"/>
                </a:solidFill>
                <a:latin typeface="Calibri" panose="020F0502020204030204"/>
              </a:rPr>
              <a:t>lärosäte och individ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ruta 47">
            <a:extLst>
              <a:ext uri="{FF2B5EF4-FFF2-40B4-BE49-F238E27FC236}">
                <a16:creationId xmlns:a16="http://schemas.microsoft.com/office/drawing/2014/main" id="{E70925D8-636B-9F46-B6DF-121981407A2A}"/>
              </a:ext>
            </a:extLst>
          </p:cNvPr>
          <p:cNvSpPr txBox="1"/>
          <p:nvPr/>
        </p:nvSpPr>
        <p:spPr>
          <a:xfrm>
            <a:off x="3636092" y="2297203"/>
            <a:ext cx="526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latin typeface="Calibri" panose="020F0502020204030204"/>
              </a:rPr>
              <a:t>Processtegen vid rekrytering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/befordran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latin typeface="Calibri" panose="020F0502020204030204"/>
              </a:rPr>
              <a:t>Samverkansmeritering integrerat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7749" y="2270056"/>
            <a:ext cx="126906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>
                <a:solidFill>
                  <a:srgbClr val="F07F3E"/>
                </a:solidFill>
              </a:rPr>
              <a:t>Lärosäte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FD8F58-8177-9544-89D8-D64EAF1B4657}"/>
              </a:ext>
            </a:extLst>
          </p:cNvPr>
          <p:cNvSpPr/>
          <p:nvPr/>
        </p:nvSpPr>
        <p:spPr>
          <a:xfrm>
            <a:off x="8327006" y="2276375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>
                <a:solidFill>
                  <a:srgbClr val="082D40"/>
                </a:solidFill>
              </a:rPr>
              <a:t>Individ</a:t>
            </a:r>
          </a:p>
        </p:txBody>
      </p:sp>
      <p:sp>
        <p:nvSpPr>
          <p:cNvPr id="16" name="Oval 15"/>
          <p:cNvSpPr/>
          <p:nvPr/>
        </p:nvSpPr>
        <p:spPr>
          <a:xfrm>
            <a:off x="2411303" y="532258"/>
            <a:ext cx="7654946" cy="6834884"/>
          </a:xfrm>
          <a:prstGeom prst="ellipse">
            <a:avLst/>
          </a:prstGeom>
          <a:noFill/>
          <a:ln w="38100">
            <a:solidFill>
              <a:srgbClr val="F07F3E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7" name="TextBox 22"/>
          <p:cNvSpPr txBox="1"/>
          <p:nvPr/>
        </p:nvSpPr>
        <p:spPr>
          <a:xfrm>
            <a:off x="860582" y="1927871"/>
            <a:ext cx="1911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3FAD56"/>
                </a:solidFill>
              </a:rPr>
              <a:t>Forskningspolitik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708528" y="2939256"/>
            <a:ext cx="19111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3FAD56"/>
                </a:solidFill>
              </a:rPr>
              <a:t>Myndigheter (UKÄ)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1180354" y="4333726"/>
            <a:ext cx="1911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3FAD56"/>
                </a:solidFill>
              </a:rPr>
              <a:t>SUHF</a:t>
            </a:r>
          </a:p>
        </p:txBody>
      </p:sp>
      <p:sp>
        <p:nvSpPr>
          <p:cNvPr id="20" name="Bent Arrow 19"/>
          <p:cNvSpPr/>
          <p:nvPr/>
        </p:nvSpPr>
        <p:spPr>
          <a:xfrm rot="16200000" flipV="1">
            <a:off x="9674327" y="3858751"/>
            <a:ext cx="775101" cy="1846273"/>
          </a:xfrm>
          <a:prstGeom prst="bentArrow">
            <a:avLst>
              <a:gd name="adj1" fmla="val 25000"/>
              <a:gd name="adj2" fmla="val 25000"/>
              <a:gd name="adj3" fmla="val 35657"/>
              <a:gd name="adj4" fmla="val 42862"/>
            </a:avLst>
          </a:prstGeom>
          <a:solidFill>
            <a:schemeClr val="accent2">
              <a:alpha val="3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600" b="1"/>
          </a:p>
        </p:txBody>
      </p:sp>
      <p:sp>
        <p:nvSpPr>
          <p:cNvPr id="21" name="Bent Arrow 20"/>
          <p:cNvSpPr/>
          <p:nvPr/>
        </p:nvSpPr>
        <p:spPr>
          <a:xfrm rot="16200000">
            <a:off x="6076940" y="3686704"/>
            <a:ext cx="775101" cy="2190369"/>
          </a:xfrm>
          <a:prstGeom prst="bentArrow">
            <a:avLst>
              <a:gd name="adj1" fmla="val 25000"/>
              <a:gd name="adj2" fmla="val 25000"/>
              <a:gd name="adj3" fmla="val 35657"/>
              <a:gd name="adj4" fmla="val 42862"/>
            </a:avLst>
          </a:prstGeom>
          <a:solidFill>
            <a:srgbClr val="082D4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6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BA12EC-9C4D-A544-9BD5-F1D1693A4522}"/>
              </a:ext>
            </a:extLst>
          </p:cNvPr>
          <p:cNvSpPr/>
          <p:nvPr/>
        </p:nvSpPr>
        <p:spPr>
          <a:xfrm>
            <a:off x="10259866" y="3668505"/>
            <a:ext cx="122360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3FAD56"/>
                </a:solidFill>
              </a:rPr>
              <a:t>Finansiärer</a:t>
            </a: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C1296CE9-9011-E34A-844C-D35040B11E12}"/>
              </a:ext>
            </a:extLst>
          </p:cNvPr>
          <p:cNvSpPr txBox="1"/>
          <p:nvPr/>
        </p:nvSpPr>
        <p:spPr>
          <a:xfrm>
            <a:off x="9595631" y="5530987"/>
            <a:ext cx="147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 smtClean="0">
                <a:solidFill>
                  <a:schemeClr val="bg2">
                    <a:lumMod val="50000"/>
                  </a:schemeClr>
                </a:solidFill>
              </a:rPr>
              <a:t>Bidrags-ansökningar</a:t>
            </a:r>
            <a:endParaRPr lang="sv-SE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ektangel med rundade hörn 44">
            <a:extLst>
              <a:ext uri="{FF2B5EF4-FFF2-40B4-BE49-F238E27FC236}">
                <a16:creationId xmlns:a16="http://schemas.microsoft.com/office/drawing/2014/main" id="{41266F9F-7928-BD4E-8597-9CCC490F8509}"/>
              </a:ext>
            </a:extLst>
          </p:cNvPr>
          <p:cNvSpPr/>
          <p:nvPr/>
        </p:nvSpPr>
        <p:spPr>
          <a:xfrm>
            <a:off x="7545259" y="4549798"/>
            <a:ext cx="1626806" cy="1050150"/>
          </a:xfrm>
          <a:prstGeom prst="roundRect">
            <a:avLst/>
          </a:prstGeom>
          <a:solidFill>
            <a:srgbClr val="082D4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1600" b="1" dirty="0"/>
              <a:t>Dokumentation Samverkans-meriter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8179827" y="4366205"/>
            <a:ext cx="278837" cy="187612"/>
          </a:xfrm>
          <a:prstGeom prst="rect">
            <a:avLst/>
          </a:prstGeom>
          <a:solidFill>
            <a:srgbClr val="082D4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9CA424CB-C398-D141-BFB3-475E572D5DAC}"/>
              </a:ext>
            </a:extLst>
          </p:cNvPr>
          <p:cNvSpPr txBox="1"/>
          <p:nvPr/>
        </p:nvSpPr>
        <p:spPr>
          <a:xfrm>
            <a:off x="5804739" y="5530986"/>
            <a:ext cx="127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solidFill>
                  <a:schemeClr val="bg2">
                    <a:lumMod val="50000"/>
                  </a:schemeClr>
                </a:solidFill>
              </a:rPr>
              <a:t>Söka </a:t>
            </a:r>
            <a:r>
              <a:rPr lang="sv-SE" sz="1600" b="1" dirty="0">
                <a:solidFill>
                  <a:schemeClr val="bg2">
                    <a:lumMod val="50000"/>
                  </a:schemeClr>
                </a:solidFill>
              </a:rPr>
              <a:t>ny </a:t>
            </a:r>
            <a:r>
              <a:rPr lang="sv-SE" sz="1600" b="1" dirty="0" smtClean="0">
                <a:solidFill>
                  <a:schemeClr val="bg2">
                    <a:lumMod val="50000"/>
                  </a:schemeClr>
                </a:solidFill>
              </a:rPr>
              <a:t>anställning</a:t>
            </a:r>
            <a:endParaRPr lang="sv-S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C1296CE9-9011-E34A-844C-D35040B11E12}"/>
              </a:ext>
            </a:extLst>
          </p:cNvPr>
          <p:cNvSpPr txBox="1"/>
          <p:nvPr/>
        </p:nvSpPr>
        <p:spPr>
          <a:xfrm>
            <a:off x="6983049" y="5910454"/>
            <a:ext cx="2120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Uppföljning vid medarbetar- och lönesamtal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499"/>
            <a:ext cx="10515600" cy="855603"/>
          </a:xfrm>
        </p:spPr>
        <p:txBody>
          <a:bodyPr/>
          <a:lstStyle/>
          <a:p>
            <a:r>
              <a:rPr lang="sv-SE" sz="4000" b="1" dirty="0"/>
              <a:t>Bedömning</a:t>
            </a:r>
            <a:r>
              <a:rPr lang="sv-SE" dirty="0">
                <a:latin typeface="Arial Narrow" panose="020B0606020202030204" pitchFamily="34" charset="0"/>
              </a:rPr>
              <a:t> </a:t>
            </a:r>
            <a:r>
              <a:rPr lang="sv-SE" sz="4000" b="1" dirty="0"/>
              <a:t>och värdering av samverkansmeriter</a:t>
            </a:r>
          </a:p>
        </p:txBody>
      </p:sp>
      <p:pic>
        <p:nvPicPr>
          <p:cNvPr id="34" name="Audio 3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2850" y="6038850"/>
            <a:ext cx="603250" cy="603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6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54"/>
    </mc:Choice>
    <mc:Fallback xmlns="">
      <p:transition spd="slow" advTm="48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95867"/>
            <a:ext cx="6089650" cy="10834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sz="4000" b="1" dirty="0"/>
              <a:t>Lärarförslagsnämndens roll</a:t>
            </a:r>
            <a:br>
              <a:rPr lang="sv-SE" sz="4000" b="1" dirty="0"/>
            </a:br>
            <a:endParaRPr lang="sv-SE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7627684" y="0"/>
            <a:ext cx="4564316" cy="6858000"/>
          </a:xfrm>
          <a:prstGeom prst="rect">
            <a:avLst/>
          </a:prstGeom>
          <a:solidFill>
            <a:srgbClr val="D6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4475" y="1315471"/>
            <a:ext cx="4235450" cy="580413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att ledamöterna genom utbildning får relevant kunskap om bedömning av samverkansmeriter…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…grundad i en lärosätes-gemensam beskrivning av samverkansuppgiften och behovet av kompetens på området.</a:t>
            </a: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850" y="1866422"/>
            <a:ext cx="5886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Praxis och erfarenhet kring bedömning av vetenskaplig och pedagogisk skicklighet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Saknas dock ofta för bedömning av samverkansmeriter…</a:t>
            </a:r>
            <a:endParaRPr lang="sv-SE" sz="2400" b="1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23010"/>
            <a:ext cx="5753100" cy="2017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0946" y="4916370"/>
            <a:ext cx="494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”Olika </a:t>
            </a:r>
            <a:r>
              <a:rPr lang="sv-SE" sz="20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personer kan ha olika uppfattning om vad det är. Då blir det att man bedömer olika saker, vilket är </a:t>
            </a:r>
            <a:r>
              <a:rPr lang="sv-SE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problematiskt”</a:t>
            </a:r>
            <a:endParaRPr lang="sv-S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1523" y="5768996"/>
            <a:ext cx="835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Dekan</a:t>
            </a:r>
            <a:endParaRPr lang="sv-SE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229100" y="5702300"/>
            <a:ext cx="270652" cy="336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30884" y="792251"/>
            <a:ext cx="2822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Rekommendation</a:t>
            </a:r>
            <a:endParaRPr lang="sv-SE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2850" y="6038850"/>
            <a:ext cx="603250" cy="603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63"/>
    </mc:Choice>
    <mc:Fallback xmlns="">
      <p:transition spd="slow" advTm="48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4120"/>
            <a:ext cx="10515600" cy="1083494"/>
          </a:xfrm>
        </p:spPr>
        <p:txBody>
          <a:bodyPr>
            <a:normAutofit/>
          </a:bodyPr>
          <a:lstStyle/>
          <a:p>
            <a:r>
              <a:rPr lang="sv-SE" sz="4000" b="1" dirty="0"/>
              <a:t>Sakkunnigas roll</a:t>
            </a:r>
            <a:endParaRPr lang="sv-SE" sz="4000" dirty="0"/>
          </a:p>
        </p:txBody>
      </p:sp>
      <p:sp>
        <p:nvSpPr>
          <p:cNvPr id="6" name="Rectangle 5"/>
          <p:cNvSpPr/>
          <p:nvPr/>
        </p:nvSpPr>
        <p:spPr>
          <a:xfrm>
            <a:off x="6032500" y="0"/>
            <a:ext cx="6159500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50" y="397213"/>
            <a:ext cx="5784850" cy="5244425"/>
          </a:xfrm>
        </p:spPr>
        <p:txBody>
          <a:bodyPr>
            <a:normAutofit/>
          </a:bodyPr>
          <a:lstStyle/>
          <a:p>
            <a:endParaRPr lang="sv-SE" i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r>
              <a:rPr lang="sv-SE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Rekommendation:</a:t>
            </a:r>
            <a:r>
              <a:rPr lang="sv-SE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sv-S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tt </a:t>
            </a: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det i val av sakkunniga tas hänsyn till kompetens att bedöma </a:t>
            </a:r>
            <a:r>
              <a:rPr lang="sv-S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samverkans-skicklighet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att instruktioner till sakkunniga inkluderar information om </a:t>
            </a:r>
            <a:r>
              <a:rPr lang="sv-S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samverkans-uppgiften </a:t>
            </a: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och bedömning av </a:t>
            </a:r>
            <a:r>
              <a:rPr lang="sv-S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samverkansmeriter </a:t>
            </a: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i relation till den aktuella anställningsprofilen</a:t>
            </a:r>
            <a:r>
              <a:rPr lang="sv-S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att </a:t>
            </a:r>
            <a:r>
              <a:rPr lang="sv-S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alla </a:t>
            </a: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underlag finns </a:t>
            </a:r>
            <a:r>
              <a:rPr lang="sv-S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översatta </a:t>
            </a:r>
            <a:r>
              <a:rPr lang="sv-SE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till engelska.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endParaRPr lang="sv-S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035392"/>
            <a:ext cx="1076530" cy="535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37097" y="5746085"/>
            <a:ext cx="1076530" cy="535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852" y="2666183"/>
            <a:ext cx="4578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Hänger </a:t>
            </a:r>
            <a:r>
              <a:rPr lang="sv-SE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mycket på hur information tas emot, snarare än vilken information som skickas ut. Ett minimum måste vara att vi erbjuder sakkunniga en rimlig möjlighet att bedöma genom tydliga </a:t>
            </a:r>
            <a:r>
              <a:rPr lang="sv-SE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instruktioner</a:t>
            </a:r>
            <a:endParaRPr lang="sv-SE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292" y="5038199"/>
            <a:ext cx="2228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Ordförande</a:t>
            </a:r>
          </a:p>
          <a:p>
            <a:r>
              <a:rPr lang="sv-SE" sz="2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l</a:t>
            </a:r>
            <a:r>
              <a:rPr lang="sv-SE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ärarförslagsnämnd</a:t>
            </a:r>
            <a:endParaRPr lang="sv-SE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7516" y="5034093"/>
            <a:ext cx="270652" cy="336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2850" y="6038850"/>
            <a:ext cx="603250" cy="603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4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33"/>
    </mc:Choice>
    <mc:Fallback xmlns="">
      <p:transition spd="slow" advTm="55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4120"/>
            <a:ext cx="10515600" cy="1083494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Intervju</a:t>
            </a:r>
            <a:endParaRPr lang="sv-SE" sz="4000" dirty="0"/>
          </a:p>
        </p:txBody>
      </p:sp>
      <p:sp>
        <p:nvSpPr>
          <p:cNvPr id="7" name="Rectangle 6"/>
          <p:cNvSpPr/>
          <p:nvPr/>
        </p:nvSpPr>
        <p:spPr>
          <a:xfrm>
            <a:off x="7416800" y="0"/>
            <a:ext cx="4775200" cy="6858000"/>
          </a:xfrm>
          <a:prstGeom prst="rect">
            <a:avLst/>
          </a:prstGeom>
          <a:solidFill>
            <a:srgbClr val="E0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51" y="430312"/>
            <a:ext cx="4451350" cy="5244425"/>
          </a:xfrm>
        </p:spPr>
        <p:txBody>
          <a:bodyPr>
            <a:normAutofit/>
          </a:bodyPr>
          <a:lstStyle/>
          <a:p>
            <a:endParaRPr lang="sv-SE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v-S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Rekommendation:</a:t>
            </a:r>
            <a:r>
              <a:rPr lang="sv-S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utveckla strukturerade frågor kring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individens roll och lärdomar i olika samverkans-aktiviteter som möjliggör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för sökande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att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redogöra för sina samverkansmeriter i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intervjusituationen.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850" y="1866422"/>
            <a:ext cx="5886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Vikten av intervjusituationen för att få en fördjupa förståelse för sökandes kvalifikationer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 smtClean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Visat sig svårt för forskare/lärare att i text beskriva den egna rollen, lärdomar och erfarenheter från samverkansaktiviteter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Intervjusituationen som en möjlighet att med stödfrågor få sökande att i ord beskriva den egna förmågan att leda och delta i samverkansaktiviteter</a:t>
            </a:r>
            <a:endParaRPr lang="sv-SE" sz="2400" b="1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42" y="3822700"/>
            <a:ext cx="3978315" cy="2868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9055" y="4330785"/>
            <a:ext cx="2762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”Reflektionsförmågan 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viktig, annars nedgraderas deras meriter, dvs. man bör kunna förklara de resultat man uppnått och den egna rollen i </a:t>
            </a:r>
            <a:r>
              <a:rPr lang="sv-SE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detta”</a:t>
            </a:r>
            <a:endParaRPr lang="sv-SE" i="1" dirty="0"/>
          </a:p>
        </p:txBody>
      </p:sp>
      <p:sp>
        <p:nvSpPr>
          <p:cNvPr id="10" name="Rectangle 9"/>
          <p:cNvSpPr/>
          <p:nvPr/>
        </p:nvSpPr>
        <p:spPr>
          <a:xfrm>
            <a:off x="10168304" y="5984442"/>
            <a:ext cx="2023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Ordförande</a:t>
            </a:r>
          </a:p>
          <a:p>
            <a:r>
              <a:rPr lang="sv-SE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</a:t>
            </a:r>
            <a:r>
              <a:rPr lang="sv-SE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ärarförslagsnämnd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140325" y="5840325"/>
            <a:ext cx="270652" cy="336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2850" y="6038850"/>
            <a:ext cx="603250" cy="603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29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25"/>
    </mc:Choice>
    <mc:Fallback>
      <p:transition spd="slow" advTm="85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DC488412-1E24-784D-85B1-2EBA051809A7}"/>
              </a:ext>
            </a:extLst>
          </p:cNvPr>
          <p:cNvSpPr/>
          <p:nvPr/>
        </p:nvSpPr>
        <p:spPr>
          <a:xfrm>
            <a:off x="0" y="27765"/>
            <a:ext cx="12192000" cy="6858000"/>
          </a:xfrm>
          <a:prstGeom prst="rect">
            <a:avLst/>
          </a:prstGeom>
          <a:solidFill>
            <a:srgbClr val="0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5513F11C-A84D-114B-9F28-C86C2096F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089" y="2432892"/>
            <a:ext cx="9144000" cy="3981515"/>
          </a:xfrm>
        </p:spPr>
        <p:txBody>
          <a:bodyPr>
            <a:normAutofit fontScale="25000" lnSpcReduction="20000"/>
          </a:bodyPr>
          <a:lstStyle/>
          <a:p>
            <a:r>
              <a:rPr lang="sv-SE" sz="10000" dirty="0"/>
              <a:t>Enhetlig begreppsapparat</a:t>
            </a:r>
          </a:p>
          <a:p>
            <a:endParaRPr lang="sv-SE" sz="10000" dirty="0" smtClean="0"/>
          </a:p>
          <a:p>
            <a:r>
              <a:rPr lang="sv-SE" sz="10000" dirty="0"/>
              <a:t>Incitamentsstruktur för samverkansmeritering</a:t>
            </a:r>
          </a:p>
          <a:p>
            <a:endParaRPr lang="sv-SE" sz="10000" dirty="0"/>
          </a:p>
          <a:p>
            <a:r>
              <a:rPr lang="sv-SE" sz="10000" dirty="0"/>
              <a:t>Harmonisering av styrdokumentkedjan</a:t>
            </a:r>
          </a:p>
          <a:p>
            <a:endParaRPr lang="sv-SE" sz="10000" dirty="0"/>
          </a:p>
          <a:p>
            <a:r>
              <a:rPr lang="sv-SE" sz="10000" dirty="0"/>
              <a:t>Instruktioner till sakkunniga och sökande</a:t>
            </a:r>
          </a:p>
          <a:p>
            <a:endParaRPr lang="sv-SE" sz="10000" dirty="0"/>
          </a:p>
          <a:p>
            <a:r>
              <a:rPr lang="sv-SE" sz="10000" dirty="0"/>
              <a:t>Kompetens om bedömning av </a:t>
            </a:r>
            <a:r>
              <a:rPr lang="sv-SE" sz="10000" dirty="0" smtClean="0"/>
              <a:t>samverkansmeriter</a:t>
            </a:r>
            <a:endParaRPr lang="sv-SE" sz="10000" dirty="0"/>
          </a:p>
          <a:p>
            <a:endParaRPr lang="sv-SE" sz="100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947F60F-3088-594F-89C7-A3373FD89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89" y="999599"/>
            <a:ext cx="9144000" cy="961936"/>
          </a:xfrm>
        </p:spPr>
        <p:txBody>
          <a:bodyPr/>
          <a:lstStyle/>
          <a:p>
            <a:r>
              <a:rPr lang="sv-SE" b="1" dirty="0"/>
              <a:t>Vikten av</a:t>
            </a:r>
            <a:endParaRPr lang="sv-SE" sz="32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03" y="240631"/>
            <a:ext cx="3448372" cy="80090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2850" y="6038850"/>
            <a:ext cx="603250" cy="603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5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2818"/>
    </mc:Choice>
    <mc:Fallback>
      <p:transition advTm="102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34219D4-8A02-254C-8E66-6A65422EA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2EB2103-1AB1-304A-819F-304F60C3D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811" y="2211859"/>
            <a:ext cx="10192378" cy="1940655"/>
          </a:xfrm>
        </p:spPr>
        <p:txBody>
          <a:bodyPr>
            <a:normAutofit/>
          </a:bodyPr>
          <a:lstStyle/>
          <a:p>
            <a:r>
              <a:rPr lang="sv-SE" sz="11500" b="1" dirty="0">
                <a:solidFill>
                  <a:schemeClr val="bg1"/>
                </a:solidFill>
              </a:rPr>
              <a:t>Tack!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95943B-615D-5E4E-8169-9CA99D000A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6048937"/>
            <a:ext cx="1762897" cy="55815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2850" y="6038850"/>
            <a:ext cx="60325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2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7"/>
    </mc:Choice>
    <mc:Fallback>
      <p:transition spd="slow" advTm="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6.8|10.8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1.9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9.4|21|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20.2|13.7|17.9|10.8"/>
</p:tagLst>
</file>

<file path=ppt/theme/theme1.xml><?xml version="1.0" encoding="utf-8"?>
<a:theme xmlns:a="http://schemas.openxmlformats.org/drawingml/2006/main" name="Office-tema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353</Words>
  <Application>Microsoft Office PowerPoint</Application>
  <PresentationFormat>Widescreen</PresentationFormat>
  <Paragraphs>76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Office-tema</vt:lpstr>
      <vt:lpstr>Custom Design</vt:lpstr>
      <vt:lpstr>Bedömning och värdering av samverkansmeriter</vt:lpstr>
      <vt:lpstr>Bedömning och värdering av samverkansmeriter</vt:lpstr>
      <vt:lpstr>Lärarförslagsnämndens roll </vt:lpstr>
      <vt:lpstr>Sakkunnigas roll</vt:lpstr>
      <vt:lpstr>Intervju</vt:lpstr>
      <vt:lpstr>Vikten av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Wallmark;Marc Hermansson</dc:creator>
  <cp:lastModifiedBy>Niklas Nordquist</cp:lastModifiedBy>
  <cp:revision>110</cp:revision>
  <cp:lastPrinted>2019-07-12T13:43:01Z</cp:lastPrinted>
  <dcterms:created xsi:type="dcterms:W3CDTF">2018-11-19T12:18:31Z</dcterms:created>
  <dcterms:modified xsi:type="dcterms:W3CDTF">2020-11-08T10:06:03Z</dcterms:modified>
</cp:coreProperties>
</file>