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86" r:id="rId4"/>
    <p:sldId id="284" r:id="rId5"/>
    <p:sldId id="260" r:id="rId6"/>
    <p:sldId id="287" r:id="rId7"/>
    <p:sldId id="288" r:id="rId8"/>
    <p:sldId id="289" r:id="rId9"/>
    <p:sldId id="264" r:id="rId10"/>
    <p:sldId id="265" r:id="rId11"/>
    <p:sldId id="267" r:id="rId12"/>
    <p:sldId id="270" r:id="rId13"/>
    <p:sldId id="273" r:id="rId14"/>
    <p:sldId id="276" r:id="rId15"/>
    <p:sldId id="280" r:id="rId16"/>
    <p:sldId id="258" r:id="rId17"/>
    <p:sldId id="259" r:id="rId18"/>
    <p:sldId id="268" r:id="rId19"/>
    <p:sldId id="269" r:id="rId20"/>
    <p:sldId id="271" r:id="rId21"/>
    <p:sldId id="272" r:id="rId22"/>
    <p:sldId id="275" r:id="rId23"/>
    <p:sldId id="274" r:id="rId24"/>
    <p:sldId id="277" r:id="rId25"/>
    <p:sldId id="278" r:id="rId26"/>
    <p:sldId id="279" r:id="rId27"/>
    <p:sldId id="298" r:id="rId28"/>
    <p:sldId id="290" r:id="rId29"/>
    <p:sldId id="282" r:id="rId3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38"/>
    <p:restoredTop sz="75551"/>
  </p:normalViewPr>
  <p:slideViewPr>
    <p:cSldViewPr snapToGrid="0" snapToObjects="1">
      <p:cViewPr varScale="1">
        <p:scale>
          <a:sx n="52" d="100"/>
          <a:sy n="52" d="100"/>
        </p:scale>
        <p:origin x="1560" y="4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FE75DC-BC2C-414D-9C2A-790430E1F91F}" type="datetimeFigureOut">
              <a:rPr lang="sv-SE" smtClean="0"/>
              <a:t>2021-01-28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8EA5A-7F9D-44C5-A09F-860A5778DC26}" type="slidenum">
              <a:rPr lang="sv-SE" smtClean="0"/>
              <a:t>‹#›</a:t>
            </a:fld>
            <a:endParaRPr lang="sv-SE"/>
          </a:p>
        </p:txBody>
      </p:sp>
    </p:spTree>
    <p:extLst>
      <p:ext uri="{BB962C8B-B14F-4D97-AF65-F5344CB8AC3E}">
        <p14:creationId xmlns:p14="http://schemas.microsoft.com/office/powerpoint/2010/main" val="284439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Arial" panose="020B0604020202020204" pitchFamily="34" charset="0"/>
                <a:cs typeface="Arial" panose="020B0604020202020204" pitchFamily="34" charset="0"/>
              </a:rPr>
              <a:t>Den här kan användas där det är relevant</a:t>
            </a:r>
          </a:p>
        </p:txBody>
      </p:sp>
      <p:sp>
        <p:nvSpPr>
          <p:cNvPr id="4" name="Platshållare för bildnummer 3"/>
          <p:cNvSpPr>
            <a:spLocks noGrp="1"/>
          </p:cNvSpPr>
          <p:nvPr>
            <p:ph type="sldNum" sz="quarter" idx="5"/>
          </p:nvPr>
        </p:nvSpPr>
        <p:spPr/>
        <p:txBody>
          <a:bodyPr/>
          <a:lstStyle/>
          <a:p>
            <a:fld id="{1918EA5A-7F9D-44C5-A09F-860A5778DC26}" type="slidenum">
              <a:rPr lang="sv-SE" smtClean="0"/>
              <a:t>2</a:t>
            </a:fld>
            <a:endParaRPr lang="sv-SE"/>
          </a:p>
        </p:txBody>
      </p:sp>
    </p:spTree>
    <p:extLst>
      <p:ext uri="{BB962C8B-B14F-4D97-AF65-F5344CB8AC3E}">
        <p14:creationId xmlns:p14="http://schemas.microsoft.com/office/powerpoint/2010/main" val="4286232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5CA7CF-3DA2-8C4A-A8BC-5D2660FAF3D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585BFBC-AD54-C54A-AD3B-207E62D596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64583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081F0A-F356-E741-9F2E-E68B9641FF4D}"/>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2D6C317-0F2D-9348-9308-4E1D681A19B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8625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FA5BC0-1CC1-2443-8C30-9D1F2AF8B84F}"/>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8B0AE2-66A7-2644-80B9-D0FC09546DC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04C3EA3-C9C4-D24E-A33D-B7F57CD7EE2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83066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9BEEA0-FF5E-ED45-AB7C-8FC124E179EF}"/>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Tree>
    <p:extLst>
      <p:ext uri="{BB962C8B-B14F-4D97-AF65-F5344CB8AC3E}">
        <p14:creationId xmlns:p14="http://schemas.microsoft.com/office/powerpoint/2010/main" val="3991397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9801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1BF8842-89DC-C943-BE99-C926B41609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rubrik 6">
            <a:extLst>
              <a:ext uri="{FF2B5EF4-FFF2-40B4-BE49-F238E27FC236}">
                <a16:creationId xmlns:a16="http://schemas.microsoft.com/office/drawing/2014/main" id="{EC28B81B-502E-6C47-8413-D254F044B8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3918933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emf"/><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0.png"/><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emf"/><Relationship Id="rId12" Type="http://schemas.openxmlformats.org/officeDocument/2006/relationships/image" Target="../media/image14.png"/><Relationship Id="rId2" Type="http://schemas.openxmlformats.org/officeDocument/2006/relationships/image" Target="../media/image4.emf"/><Relationship Id="rId16"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emf"/><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emf"/><Relationship Id="rId9" Type="http://schemas.openxmlformats.org/officeDocument/2006/relationships/image" Target="../media/image11.emf"/><Relationship Id="rId14" Type="http://schemas.openxmlformats.org/officeDocument/2006/relationships/image" Target="../media/image16.emf"/></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ECFAB22-7BAA-064B-9C0F-B1D67C2E9AB5}"/>
              </a:ext>
            </a:extLst>
          </p:cNvPr>
          <p:cNvPicPr>
            <a:picLocks noChangeAspect="1"/>
          </p:cNvPicPr>
          <p:nvPr/>
        </p:nvPicPr>
        <p:blipFill>
          <a:blip r:embed="rId2"/>
          <a:srcRect/>
          <a:stretch/>
        </p:blipFill>
        <p:spPr>
          <a:xfrm>
            <a:off x="2123" y="0"/>
            <a:ext cx="12187754" cy="6858000"/>
          </a:xfrm>
          <a:prstGeom prst="rect">
            <a:avLst/>
          </a:prstGeom>
        </p:spPr>
      </p:pic>
      <p:sp>
        <p:nvSpPr>
          <p:cNvPr id="2" name="Rubrik 1">
            <a:extLst>
              <a:ext uri="{FF2B5EF4-FFF2-40B4-BE49-F238E27FC236}">
                <a16:creationId xmlns:a16="http://schemas.microsoft.com/office/drawing/2014/main" id="{22EB2103-1AB1-304A-819F-304F60C3DCF8}"/>
              </a:ext>
            </a:extLst>
          </p:cNvPr>
          <p:cNvSpPr>
            <a:spLocks noGrp="1"/>
          </p:cNvSpPr>
          <p:nvPr>
            <p:ph type="ctrTitle"/>
          </p:nvPr>
        </p:nvSpPr>
        <p:spPr>
          <a:xfrm>
            <a:off x="999811" y="2177145"/>
            <a:ext cx="10192378" cy="1637620"/>
          </a:xfrm>
        </p:spPr>
        <p:txBody>
          <a:bodyPr>
            <a:normAutofit/>
          </a:bodyPr>
          <a:lstStyle/>
          <a:p>
            <a:r>
              <a:rPr lang="sv-SE" sz="4800" b="1" dirty="0">
                <a:solidFill>
                  <a:schemeClr val="bg1"/>
                </a:solidFill>
              </a:rPr>
              <a:t>Samverkansmeritering vid anställning och befordran</a:t>
            </a:r>
          </a:p>
        </p:txBody>
      </p:sp>
      <p:pic>
        <p:nvPicPr>
          <p:cNvPr id="7" name="Bildobjekt 6">
            <a:extLst>
              <a:ext uri="{FF2B5EF4-FFF2-40B4-BE49-F238E27FC236}">
                <a16:creationId xmlns:a16="http://schemas.microsoft.com/office/drawing/2014/main" id="{C195943B-615D-5E4E-8169-9CA99D000A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58400" y="6048937"/>
            <a:ext cx="1762897" cy="558151"/>
          </a:xfrm>
          <a:prstGeom prst="rect">
            <a:avLst/>
          </a:prstGeom>
        </p:spPr>
      </p:pic>
    </p:spTree>
    <p:extLst>
      <p:ext uri="{BB962C8B-B14F-4D97-AF65-F5344CB8AC3E}">
        <p14:creationId xmlns:p14="http://schemas.microsoft.com/office/powerpoint/2010/main" val="2230926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D1CA66D-9CEC-ED47-92AD-7503120929AA}"/>
              </a:ext>
            </a:extLst>
          </p:cNvPr>
          <p:cNvPicPr>
            <a:picLocks noChangeAspect="1"/>
          </p:cNvPicPr>
          <p:nvPr/>
        </p:nvPicPr>
        <p:blipFill>
          <a:blip r:embed="rId2"/>
          <a:stretch>
            <a:fillRect/>
          </a:stretch>
        </p:blipFill>
        <p:spPr>
          <a:xfrm>
            <a:off x="0" y="0"/>
            <a:ext cx="12192000" cy="6858000"/>
          </a:xfrm>
          <a:prstGeom prst="rect">
            <a:avLst/>
          </a:prstGeom>
        </p:spPr>
      </p:pic>
      <p:sp>
        <p:nvSpPr>
          <p:cNvPr id="4" name="Rubrik 1">
            <a:extLst>
              <a:ext uri="{FF2B5EF4-FFF2-40B4-BE49-F238E27FC236}">
                <a16:creationId xmlns:a16="http://schemas.microsoft.com/office/drawing/2014/main" id="{CD7FBEF6-1F76-0646-8DBD-FC6190EE640F}"/>
              </a:ext>
            </a:extLst>
          </p:cNvPr>
          <p:cNvSpPr txBox="1">
            <a:spLocks/>
          </p:cNvSpPr>
          <p:nvPr/>
        </p:nvSpPr>
        <p:spPr>
          <a:xfrm rot="16200000">
            <a:off x="-2729117" y="3041491"/>
            <a:ext cx="6858003" cy="77502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sv-SE" sz="1800" b="1" dirty="0">
                <a:solidFill>
                  <a:schemeClr val="tx2"/>
                </a:solidFill>
              </a:rPr>
              <a:t>Samverkansmeritering vid anställning och befordran</a:t>
            </a:r>
          </a:p>
        </p:txBody>
      </p:sp>
    </p:spTree>
    <p:extLst>
      <p:ext uri="{BB962C8B-B14F-4D97-AF65-F5344CB8AC3E}">
        <p14:creationId xmlns:p14="http://schemas.microsoft.com/office/powerpoint/2010/main" val="1602540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CC82886-88BB-A049-951C-BC3A7556BA6F}"/>
              </a:ext>
            </a:extLst>
          </p:cNvPr>
          <p:cNvPicPr>
            <a:picLocks noChangeAspect="1"/>
          </p:cNvPicPr>
          <p:nvPr/>
        </p:nvPicPr>
        <p:blipFill>
          <a:blip r:embed="rId2"/>
          <a:stretch>
            <a:fillRect/>
          </a:stretch>
        </p:blipFill>
        <p:spPr>
          <a:xfrm>
            <a:off x="0" y="0"/>
            <a:ext cx="12192000" cy="6858000"/>
          </a:xfrm>
          <a:prstGeom prst="rect">
            <a:avLst/>
          </a:prstGeom>
        </p:spPr>
      </p:pic>
      <p:sp>
        <p:nvSpPr>
          <p:cNvPr id="4" name="Rubrik 1">
            <a:extLst>
              <a:ext uri="{FF2B5EF4-FFF2-40B4-BE49-F238E27FC236}">
                <a16:creationId xmlns:a16="http://schemas.microsoft.com/office/drawing/2014/main" id="{4CBCC89A-6C04-C049-A755-16D812F8D999}"/>
              </a:ext>
            </a:extLst>
          </p:cNvPr>
          <p:cNvSpPr txBox="1">
            <a:spLocks/>
          </p:cNvSpPr>
          <p:nvPr/>
        </p:nvSpPr>
        <p:spPr>
          <a:xfrm rot="16200000">
            <a:off x="-2729117" y="3041491"/>
            <a:ext cx="6858003" cy="77502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sv-SE" sz="1800" b="1" dirty="0">
                <a:solidFill>
                  <a:schemeClr val="tx2"/>
                </a:solidFill>
              </a:rPr>
              <a:t>Samverkansmeritering vid anställning och befordran</a:t>
            </a:r>
          </a:p>
        </p:txBody>
      </p:sp>
    </p:spTree>
    <p:extLst>
      <p:ext uri="{BB962C8B-B14F-4D97-AF65-F5344CB8AC3E}">
        <p14:creationId xmlns:p14="http://schemas.microsoft.com/office/powerpoint/2010/main" val="248156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2DD56A9-2CB1-0447-A2C6-1093751127BA}"/>
              </a:ext>
            </a:extLst>
          </p:cNvPr>
          <p:cNvPicPr>
            <a:picLocks noChangeAspect="1"/>
          </p:cNvPicPr>
          <p:nvPr/>
        </p:nvPicPr>
        <p:blipFill>
          <a:blip r:embed="rId2"/>
          <a:stretch>
            <a:fillRect/>
          </a:stretch>
        </p:blipFill>
        <p:spPr>
          <a:xfrm>
            <a:off x="0" y="0"/>
            <a:ext cx="12192000" cy="6858000"/>
          </a:xfrm>
          <a:prstGeom prst="rect">
            <a:avLst/>
          </a:prstGeom>
        </p:spPr>
      </p:pic>
      <p:sp>
        <p:nvSpPr>
          <p:cNvPr id="4" name="Rubrik 1">
            <a:extLst>
              <a:ext uri="{FF2B5EF4-FFF2-40B4-BE49-F238E27FC236}">
                <a16:creationId xmlns:a16="http://schemas.microsoft.com/office/drawing/2014/main" id="{028766E1-FF28-B848-9B61-669A1D0A3833}"/>
              </a:ext>
            </a:extLst>
          </p:cNvPr>
          <p:cNvSpPr txBox="1">
            <a:spLocks/>
          </p:cNvSpPr>
          <p:nvPr/>
        </p:nvSpPr>
        <p:spPr>
          <a:xfrm rot="16200000">
            <a:off x="-2729117" y="3041491"/>
            <a:ext cx="6858003" cy="77502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sv-SE" sz="1800" b="1" dirty="0">
                <a:solidFill>
                  <a:schemeClr val="tx2"/>
                </a:solidFill>
              </a:rPr>
              <a:t>Samverkansmeritering vid anställning och befordran</a:t>
            </a:r>
          </a:p>
        </p:txBody>
      </p:sp>
    </p:spTree>
    <p:extLst>
      <p:ext uri="{BB962C8B-B14F-4D97-AF65-F5344CB8AC3E}">
        <p14:creationId xmlns:p14="http://schemas.microsoft.com/office/powerpoint/2010/main" val="1090311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BA503BD-E100-0047-8630-090FDA02F29F}"/>
              </a:ext>
            </a:extLst>
          </p:cNvPr>
          <p:cNvPicPr>
            <a:picLocks noChangeAspect="1"/>
          </p:cNvPicPr>
          <p:nvPr/>
        </p:nvPicPr>
        <p:blipFill>
          <a:blip r:embed="rId2"/>
          <a:stretch>
            <a:fillRect/>
          </a:stretch>
        </p:blipFill>
        <p:spPr>
          <a:xfrm>
            <a:off x="0" y="0"/>
            <a:ext cx="12192000" cy="6858000"/>
          </a:xfrm>
          <a:prstGeom prst="rect">
            <a:avLst/>
          </a:prstGeom>
        </p:spPr>
      </p:pic>
      <p:sp>
        <p:nvSpPr>
          <p:cNvPr id="4" name="Rubrik 1">
            <a:extLst>
              <a:ext uri="{FF2B5EF4-FFF2-40B4-BE49-F238E27FC236}">
                <a16:creationId xmlns:a16="http://schemas.microsoft.com/office/drawing/2014/main" id="{36B278A0-73F1-A449-9AD8-402AEAC71D31}"/>
              </a:ext>
            </a:extLst>
          </p:cNvPr>
          <p:cNvSpPr txBox="1">
            <a:spLocks/>
          </p:cNvSpPr>
          <p:nvPr/>
        </p:nvSpPr>
        <p:spPr>
          <a:xfrm rot="16200000">
            <a:off x="-2729117" y="3041491"/>
            <a:ext cx="6858003" cy="77502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sv-SE" sz="1800" b="1" dirty="0">
                <a:solidFill>
                  <a:schemeClr val="tx2"/>
                </a:solidFill>
              </a:rPr>
              <a:t>Samverkansmeritering vid anställning och befordran</a:t>
            </a:r>
          </a:p>
        </p:txBody>
      </p:sp>
    </p:spTree>
    <p:extLst>
      <p:ext uri="{BB962C8B-B14F-4D97-AF65-F5344CB8AC3E}">
        <p14:creationId xmlns:p14="http://schemas.microsoft.com/office/powerpoint/2010/main" val="307822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E19C58E-672F-0D40-856A-0FC05A36C42A}"/>
              </a:ext>
            </a:extLst>
          </p:cNvPr>
          <p:cNvPicPr>
            <a:picLocks noChangeAspect="1"/>
          </p:cNvPicPr>
          <p:nvPr/>
        </p:nvPicPr>
        <p:blipFill>
          <a:blip r:embed="rId2"/>
          <a:stretch>
            <a:fillRect/>
          </a:stretch>
        </p:blipFill>
        <p:spPr>
          <a:xfrm>
            <a:off x="0" y="0"/>
            <a:ext cx="12192000" cy="6858000"/>
          </a:xfrm>
          <a:prstGeom prst="rect">
            <a:avLst/>
          </a:prstGeom>
        </p:spPr>
      </p:pic>
      <p:sp>
        <p:nvSpPr>
          <p:cNvPr id="4" name="Rubrik 1">
            <a:extLst>
              <a:ext uri="{FF2B5EF4-FFF2-40B4-BE49-F238E27FC236}">
                <a16:creationId xmlns:a16="http://schemas.microsoft.com/office/drawing/2014/main" id="{011CA7E0-5483-D544-8424-155F90EFE3C1}"/>
              </a:ext>
            </a:extLst>
          </p:cNvPr>
          <p:cNvSpPr txBox="1">
            <a:spLocks/>
          </p:cNvSpPr>
          <p:nvPr/>
        </p:nvSpPr>
        <p:spPr>
          <a:xfrm rot="16200000">
            <a:off x="-2729117" y="3041491"/>
            <a:ext cx="6858003" cy="77502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sv-SE" sz="1800" b="1" dirty="0">
                <a:solidFill>
                  <a:schemeClr val="tx2"/>
                </a:solidFill>
              </a:rPr>
              <a:t>Samverkansmeritering vid anställning och befordran</a:t>
            </a:r>
          </a:p>
        </p:txBody>
      </p:sp>
    </p:spTree>
    <p:extLst>
      <p:ext uri="{BB962C8B-B14F-4D97-AF65-F5344CB8AC3E}">
        <p14:creationId xmlns:p14="http://schemas.microsoft.com/office/powerpoint/2010/main" val="4216741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832A76A-32F3-C94D-A941-38C1C7D4A392}"/>
              </a:ext>
            </a:extLst>
          </p:cNvPr>
          <p:cNvPicPr>
            <a:picLocks noChangeAspect="1"/>
          </p:cNvPicPr>
          <p:nvPr/>
        </p:nvPicPr>
        <p:blipFill>
          <a:blip r:embed="rId2"/>
          <a:stretch>
            <a:fillRect/>
          </a:stretch>
        </p:blipFill>
        <p:spPr>
          <a:xfrm>
            <a:off x="0" y="0"/>
            <a:ext cx="12192000" cy="6858000"/>
          </a:xfrm>
          <a:prstGeom prst="rect">
            <a:avLst/>
          </a:prstGeom>
        </p:spPr>
      </p:pic>
      <p:sp>
        <p:nvSpPr>
          <p:cNvPr id="4" name="Rubrik 1">
            <a:extLst>
              <a:ext uri="{FF2B5EF4-FFF2-40B4-BE49-F238E27FC236}">
                <a16:creationId xmlns:a16="http://schemas.microsoft.com/office/drawing/2014/main" id="{10575576-F8D2-FC40-8CB8-E0189AE48BDF}"/>
              </a:ext>
            </a:extLst>
          </p:cNvPr>
          <p:cNvSpPr txBox="1">
            <a:spLocks/>
          </p:cNvSpPr>
          <p:nvPr/>
        </p:nvSpPr>
        <p:spPr>
          <a:xfrm rot="16200000">
            <a:off x="-2729117" y="3041491"/>
            <a:ext cx="6858003" cy="77502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sv-SE" sz="1800" b="1" dirty="0">
                <a:solidFill>
                  <a:schemeClr val="tx2"/>
                </a:solidFill>
              </a:rPr>
              <a:t>Samverkansmeritering vid anställning och befordran</a:t>
            </a:r>
          </a:p>
        </p:txBody>
      </p:sp>
    </p:spTree>
    <p:extLst>
      <p:ext uri="{BB962C8B-B14F-4D97-AF65-F5344CB8AC3E}">
        <p14:creationId xmlns:p14="http://schemas.microsoft.com/office/powerpoint/2010/main" val="185164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8B46F51-1ABE-B249-95FD-AFA89B8EEADF}"/>
              </a:ext>
            </a:extLst>
          </p:cNvPr>
          <p:cNvSpPr/>
          <p:nvPr/>
        </p:nvSpPr>
        <p:spPr>
          <a:xfrm>
            <a:off x="8452022" y="0"/>
            <a:ext cx="373997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0D60E61-69C0-5440-A46C-0B3074EC7455}"/>
              </a:ext>
            </a:extLst>
          </p:cNvPr>
          <p:cNvSpPr>
            <a:spLocks noGrp="1"/>
          </p:cNvSpPr>
          <p:nvPr>
            <p:ph type="title"/>
          </p:nvPr>
        </p:nvSpPr>
        <p:spPr>
          <a:xfrm>
            <a:off x="976746" y="891599"/>
            <a:ext cx="6809509" cy="1325563"/>
          </a:xfrm>
        </p:spPr>
        <p:txBody>
          <a:bodyPr>
            <a:normAutofit/>
          </a:bodyPr>
          <a:lstStyle/>
          <a:p>
            <a:r>
              <a:rPr lang="sv-SE" sz="4000" b="1" dirty="0">
                <a:solidFill>
                  <a:schemeClr val="tx2"/>
                </a:solidFill>
              </a:rPr>
              <a:t>Lärosätets samverkansstrategi</a:t>
            </a:r>
          </a:p>
        </p:txBody>
      </p:sp>
      <p:pic>
        <p:nvPicPr>
          <p:cNvPr id="7" name="Platshållare för innehåll 6" descr="En bild som visar dator, bärbar dator, tangentbord, video&#10;&#10;Automatiskt genererad beskrivning">
            <a:extLst>
              <a:ext uri="{FF2B5EF4-FFF2-40B4-BE49-F238E27FC236}">
                <a16:creationId xmlns:a16="http://schemas.microsoft.com/office/drawing/2014/main" id="{65D4A598-4CFB-FB40-A05E-840F7315E6D7}"/>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9742"/>
          <a:stretch/>
        </p:blipFill>
        <p:spPr>
          <a:xfrm>
            <a:off x="8442960" y="0"/>
            <a:ext cx="3749040" cy="6858001"/>
          </a:xfrm>
        </p:spPr>
      </p:pic>
      <p:grpSp>
        <p:nvGrpSpPr>
          <p:cNvPr id="11" name="Grupp 10">
            <a:extLst>
              <a:ext uri="{FF2B5EF4-FFF2-40B4-BE49-F238E27FC236}">
                <a16:creationId xmlns:a16="http://schemas.microsoft.com/office/drawing/2014/main" id="{BE981A7C-BDD3-D945-A565-8E82CDF36250}"/>
              </a:ext>
            </a:extLst>
          </p:cNvPr>
          <p:cNvGrpSpPr/>
          <p:nvPr/>
        </p:nvGrpSpPr>
        <p:grpSpPr>
          <a:xfrm>
            <a:off x="1073305" y="4403160"/>
            <a:ext cx="2057822" cy="350198"/>
            <a:chOff x="1059451" y="4486286"/>
            <a:chExt cx="2057822" cy="350198"/>
          </a:xfrm>
        </p:grpSpPr>
        <p:pic>
          <p:nvPicPr>
            <p:cNvPr id="4" name="Bildobjekt 3">
              <a:extLst>
                <a:ext uri="{FF2B5EF4-FFF2-40B4-BE49-F238E27FC236}">
                  <a16:creationId xmlns:a16="http://schemas.microsoft.com/office/drawing/2014/main" id="{59B8889E-DB26-9F46-8D65-6B2C321CFB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 t="1" r="-3783" b="-17721"/>
            <a:stretch/>
          </p:blipFill>
          <p:spPr>
            <a:xfrm>
              <a:off x="1059451" y="4570535"/>
              <a:ext cx="223305" cy="215220"/>
            </a:xfrm>
            <a:prstGeom prst="rect">
              <a:avLst/>
            </a:prstGeom>
          </p:spPr>
        </p:pic>
        <p:sp>
          <p:nvSpPr>
            <p:cNvPr id="8" name="Rubrik 1">
              <a:extLst>
                <a:ext uri="{FF2B5EF4-FFF2-40B4-BE49-F238E27FC236}">
                  <a16:creationId xmlns:a16="http://schemas.microsoft.com/office/drawing/2014/main" id="{BA214532-439D-A744-ACF7-AC36327B9292}"/>
                </a:ext>
              </a:extLst>
            </p:cNvPr>
            <p:cNvSpPr txBox="1">
              <a:spLocks/>
            </p:cNvSpPr>
            <p:nvPr/>
          </p:nvSpPr>
          <p:spPr>
            <a:xfrm>
              <a:off x="1284784" y="4486286"/>
              <a:ext cx="1832489" cy="350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b="1" dirty="0">
                  <a:solidFill>
                    <a:schemeClr val="accent1"/>
                  </a:solidFill>
                </a:rPr>
                <a:t>REFLEKTION</a:t>
              </a:r>
            </a:p>
          </p:txBody>
        </p:sp>
      </p:grpSp>
      <p:sp>
        <p:nvSpPr>
          <p:cNvPr id="9" name="Rubrik 1">
            <a:extLst>
              <a:ext uri="{FF2B5EF4-FFF2-40B4-BE49-F238E27FC236}">
                <a16:creationId xmlns:a16="http://schemas.microsoft.com/office/drawing/2014/main" id="{D4B1A141-8044-6C4E-9E1E-45B63EA70FC6}"/>
              </a:ext>
            </a:extLst>
          </p:cNvPr>
          <p:cNvSpPr txBox="1">
            <a:spLocks/>
          </p:cNvSpPr>
          <p:nvPr/>
        </p:nvSpPr>
        <p:spPr>
          <a:xfrm>
            <a:off x="991815" y="2210158"/>
            <a:ext cx="6378803" cy="1863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v-SE" sz="1800" dirty="0">
                <a:solidFill>
                  <a:schemeClr val="tx1"/>
                </a:solidFill>
              </a:rPr>
              <a:t>Enligt Högskolelagens portalparagraf (1 kap 2 §) är universitet och högskolor skyldiga att ”... </a:t>
            </a:r>
            <a:r>
              <a:rPr lang="sv-SE" sz="1800" b="1" dirty="0">
                <a:solidFill>
                  <a:schemeClr val="tx1"/>
                </a:solidFill>
              </a:rPr>
              <a:t>samverka </a:t>
            </a:r>
            <a:br>
              <a:rPr lang="sv-SE" sz="1800" b="1" dirty="0">
                <a:solidFill>
                  <a:schemeClr val="tx1"/>
                </a:solidFill>
              </a:rPr>
            </a:br>
            <a:r>
              <a:rPr lang="sv-SE" sz="1800" b="1" dirty="0">
                <a:solidFill>
                  <a:schemeClr val="tx1"/>
                </a:solidFill>
              </a:rPr>
              <a:t>med det omgivande samhället </a:t>
            </a:r>
            <a:r>
              <a:rPr lang="sv-SE" sz="1800" dirty="0">
                <a:solidFill>
                  <a:schemeClr val="tx1"/>
                </a:solidFill>
              </a:rPr>
              <a:t>och </a:t>
            </a:r>
            <a:r>
              <a:rPr lang="sv-SE" sz="1800" b="1" dirty="0">
                <a:solidFill>
                  <a:schemeClr val="tx1"/>
                </a:solidFill>
              </a:rPr>
              <a:t>informera om </a:t>
            </a:r>
            <a:br>
              <a:rPr lang="sv-SE" sz="1800" b="1" dirty="0">
                <a:solidFill>
                  <a:schemeClr val="tx1"/>
                </a:solidFill>
              </a:rPr>
            </a:br>
            <a:r>
              <a:rPr lang="sv-SE" sz="1800" b="1" dirty="0">
                <a:solidFill>
                  <a:schemeClr val="tx1"/>
                </a:solidFill>
              </a:rPr>
              <a:t>sin verksamhet </a:t>
            </a:r>
            <a:r>
              <a:rPr lang="sv-SE" sz="1800" dirty="0">
                <a:solidFill>
                  <a:schemeClr val="tx1"/>
                </a:solidFill>
              </a:rPr>
              <a:t>samt </a:t>
            </a:r>
            <a:r>
              <a:rPr lang="sv-SE" sz="1800" b="1" dirty="0">
                <a:solidFill>
                  <a:schemeClr val="tx1"/>
                </a:solidFill>
              </a:rPr>
              <a:t>verka för att forskningsresultat </a:t>
            </a:r>
            <a:r>
              <a:rPr lang="sv-SE" sz="1800" dirty="0">
                <a:solidFill>
                  <a:schemeClr val="tx1"/>
                </a:solidFill>
              </a:rPr>
              <a:t>tillkomna vid högskolan </a:t>
            </a:r>
            <a:r>
              <a:rPr lang="sv-SE" sz="1800" b="1" dirty="0">
                <a:solidFill>
                  <a:schemeClr val="tx1"/>
                </a:solidFill>
              </a:rPr>
              <a:t>kommer till nytta</a:t>
            </a:r>
            <a:r>
              <a:rPr lang="sv-SE" sz="1800" dirty="0">
                <a:solidFill>
                  <a:schemeClr val="tx1"/>
                </a:solidFill>
              </a:rPr>
              <a:t>.” I dagligt tal </a:t>
            </a:r>
            <a:br>
              <a:rPr lang="sv-SE" sz="1800" dirty="0">
                <a:solidFill>
                  <a:schemeClr val="tx1"/>
                </a:solidFill>
              </a:rPr>
            </a:br>
            <a:r>
              <a:rPr lang="sv-SE" sz="1800" dirty="0">
                <a:solidFill>
                  <a:schemeClr val="tx1"/>
                </a:solidFill>
              </a:rPr>
              <a:t>är detta vad vi brukar kalla lärosätets samverkansuppgift.</a:t>
            </a:r>
          </a:p>
        </p:txBody>
      </p:sp>
      <p:sp>
        <p:nvSpPr>
          <p:cNvPr id="10" name="Rubrik 1">
            <a:extLst>
              <a:ext uri="{FF2B5EF4-FFF2-40B4-BE49-F238E27FC236}">
                <a16:creationId xmlns:a16="http://schemas.microsoft.com/office/drawing/2014/main" id="{9D7BCF62-6E58-F14D-8265-E8F9392F3FEC}"/>
              </a:ext>
            </a:extLst>
          </p:cNvPr>
          <p:cNvSpPr txBox="1">
            <a:spLocks/>
          </p:cNvSpPr>
          <p:nvPr/>
        </p:nvSpPr>
        <p:spPr>
          <a:xfrm>
            <a:off x="955723" y="4808777"/>
            <a:ext cx="6941368" cy="13980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2200"/>
              </a:spcBef>
            </a:pPr>
            <a:r>
              <a:rPr lang="sv-SE" sz="1600" b="1" dirty="0"/>
              <a:t>Hur ser det ut vid vårt lärosäte?</a:t>
            </a:r>
          </a:p>
          <a:p>
            <a:pPr marL="285750" indent="-285750">
              <a:lnSpc>
                <a:spcPct val="100000"/>
              </a:lnSpc>
              <a:spcBef>
                <a:spcPts val="600"/>
              </a:spcBef>
              <a:buClr>
                <a:schemeClr val="accent1"/>
              </a:buClr>
              <a:buSzPct val="130000"/>
              <a:buFont typeface="Arial" panose="020B0604020202020204" pitchFamily="34" charset="0"/>
              <a:buChar char="•"/>
            </a:pPr>
            <a:r>
              <a:rPr lang="sv-SE" sz="1600" dirty="0"/>
              <a:t>Finns det en tydlig definition av samverkansuppgiften? </a:t>
            </a:r>
          </a:p>
          <a:p>
            <a:pPr marL="285750" indent="-285750">
              <a:lnSpc>
                <a:spcPct val="100000"/>
              </a:lnSpc>
              <a:spcBef>
                <a:spcPts val="600"/>
              </a:spcBef>
              <a:buClr>
                <a:schemeClr val="accent1"/>
              </a:buClr>
              <a:buSzPct val="130000"/>
              <a:buFont typeface="Arial" panose="020B0604020202020204" pitchFamily="34" charset="0"/>
              <a:buChar char="•"/>
            </a:pPr>
            <a:r>
              <a:rPr lang="sv-SE" sz="1600" dirty="0"/>
              <a:t>Har lärosätet en uttalad ambition med sitt samverkansarbete?</a:t>
            </a:r>
          </a:p>
          <a:p>
            <a:pPr marL="285750" indent="-285750">
              <a:lnSpc>
                <a:spcPct val="100000"/>
              </a:lnSpc>
              <a:spcBef>
                <a:spcPts val="600"/>
              </a:spcBef>
              <a:buClr>
                <a:schemeClr val="accent1"/>
              </a:buClr>
              <a:buSzPct val="130000"/>
              <a:buFont typeface="Arial" panose="020B0604020202020204" pitchFamily="34" charset="0"/>
              <a:buChar char="•"/>
            </a:pPr>
            <a:r>
              <a:rPr lang="sv-SE" sz="1600" dirty="0"/>
              <a:t>Hur följs samverkansuppgiften upp inom ramen för kvalitetssystemet?</a:t>
            </a:r>
          </a:p>
        </p:txBody>
      </p:sp>
      <p:sp>
        <p:nvSpPr>
          <p:cNvPr id="12" name="Rubrik 1">
            <a:extLst>
              <a:ext uri="{FF2B5EF4-FFF2-40B4-BE49-F238E27FC236}">
                <a16:creationId xmlns:a16="http://schemas.microsoft.com/office/drawing/2014/main" id="{262F3392-3AC0-0B4A-BEB7-2EA1DFD29ADF}"/>
              </a:ext>
            </a:extLst>
          </p:cNvPr>
          <p:cNvSpPr txBox="1">
            <a:spLocks/>
          </p:cNvSpPr>
          <p:nvPr/>
        </p:nvSpPr>
        <p:spPr>
          <a:xfrm>
            <a:off x="8977033" y="2002977"/>
            <a:ext cx="2868603" cy="28520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2800"/>
              </a:spcBef>
            </a:pPr>
            <a:r>
              <a:rPr lang="sv-SE" sz="1800" dirty="0">
                <a:solidFill>
                  <a:schemeClr val="bg1"/>
                </a:solidFill>
              </a:rPr>
              <a:t>En väl formulerad </a:t>
            </a:r>
            <a:br>
              <a:rPr lang="sv-SE" sz="1800" dirty="0">
                <a:solidFill>
                  <a:schemeClr val="bg1"/>
                </a:solidFill>
              </a:rPr>
            </a:br>
            <a:r>
              <a:rPr lang="sv-SE" sz="1800" dirty="0">
                <a:solidFill>
                  <a:schemeClr val="bg1"/>
                </a:solidFill>
              </a:rPr>
              <a:t>och kommunicerad samverkansstrategi underlättar förståelsen </a:t>
            </a:r>
            <a:br>
              <a:rPr lang="sv-SE" sz="1800" dirty="0">
                <a:solidFill>
                  <a:schemeClr val="bg1"/>
                </a:solidFill>
              </a:rPr>
            </a:br>
            <a:r>
              <a:rPr lang="sv-SE" sz="1800" dirty="0">
                <a:solidFill>
                  <a:schemeClr val="bg1"/>
                </a:solidFill>
              </a:rPr>
              <a:t>för uppgiften och formerar grunden för ett adekvat meriteringssystem. </a:t>
            </a:r>
          </a:p>
        </p:txBody>
      </p:sp>
      <p:pic>
        <p:nvPicPr>
          <p:cNvPr id="13" name="Bildobjekt 12">
            <a:extLst>
              <a:ext uri="{FF2B5EF4-FFF2-40B4-BE49-F238E27FC236}">
                <a16:creationId xmlns:a16="http://schemas.microsoft.com/office/drawing/2014/main" id="{BA0FF685-E3D9-F74E-8935-B578F7769475}"/>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589741" y="6355248"/>
            <a:ext cx="1256268" cy="291283"/>
          </a:xfrm>
          <a:prstGeom prst="rect">
            <a:avLst/>
          </a:prstGeom>
        </p:spPr>
      </p:pic>
      <p:pic>
        <p:nvPicPr>
          <p:cNvPr id="3" name="Bildobjekt 2">
            <a:extLst>
              <a:ext uri="{FF2B5EF4-FFF2-40B4-BE49-F238E27FC236}">
                <a16:creationId xmlns:a16="http://schemas.microsoft.com/office/drawing/2014/main" id="{DD492D00-6A26-934F-905E-584318A9CEBE}"/>
              </a:ext>
            </a:extLst>
          </p:cNvPr>
          <p:cNvPicPr>
            <a:picLocks noChangeAspect="1"/>
          </p:cNvPicPr>
          <p:nvPr/>
        </p:nvPicPr>
        <p:blipFill>
          <a:blip r:embed="rId5"/>
          <a:srcRect/>
          <a:stretch/>
        </p:blipFill>
        <p:spPr>
          <a:xfrm>
            <a:off x="193461" y="233094"/>
            <a:ext cx="757718" cy="568289"/>
          </a:xfrm>
          <a:prstGeom prst="rect">
            <a:avLst/>
          </a:prstGeom>
        </p:spPr>
      </p:pic>
      <p:sp>
        <p:nvSpPr>
          <p:cNvPr id="15" name="Rubrik 1">
            <a:extLst>
              <a:ext uri="{FF2B5EF4-FFF2-40B4-BE49-F238E27FC236}">
                <a16:creationId xmlns:a16="http://schemas.microsoft.com/office/drawing/2014/main" id="{5EB9C8E0-7805-6D47-AF31-DB3AB00E8C01}"/>
              </a:ext>
            </a:extLst>
          </p:cNvPr>
          <p:cNvSpPr txBox="1">
            <a:spLocks/>
          </p:cNvSpPr>
          <p:nvPr/>
        </p:nvSpPr>
        <p:spPr>
          <a:xfrm>
            <a:off x="1000814" y="148899"/>
            <a:ext cx="8363164" cy="34912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2800"/>
              </a:spcBef>
            </a:pPr>
            <a:r>
              <a:rPr lang="sv-SE" sz="900" b="1" dirty="0">
                <a:solidFill>
                  <a:schemeClr val="accent6">
                    <a:lumMod val="75000"/>
                  </a:schemeClr>
                </a:solidFill>
              </a:rPr>
              <a:t>Lärosätets samverkansstrategi / </a:t>
            </a:r>
            <a:r>
              <a:rPr lang="sv-SE" sz="900" dirty="0">
                <a:solidFill>
                  <a:schemeClr val="accent6">
                    <a:lumMod val="75000"/>
                  </a:schemeClr>
                </a:solidFill>
              </a:rPr>
              <a:t>Anställningsordning / Behov / Ansökan / Urval och beslut / Anställning / Utvecklingssamtal / Meritportfölj</a:t>
            </a:r>
          </a:p>
        </p:txBody>
      </p:sp>
    </p:spTree>
    <p:extLst>
      <p:ext uri="{BB962C8B-B14F-4D97-AF65-F5344CB8AC3E}">
        <p14:creationId xmlns:p14="http://schemas.microsoft.com/office/powerpoint/2010/main" val="1036053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8B46F51-1ABE-B249-95FD-AFA89B8EEADF}"/>
              </a:ext>
            </a:extLst>
          </p:cNvPr>
          <p:cNvSpPr/>
          <p:nvPr/>
        </p:nvSpPr>
        <p:spPr>
          <a:xfrm>
            <a:off x="8452022" y="0"/>
            <a:ext cx="373997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0D60E61-69C0-5440-A46C-0B3074EC7455}"/>
              </a:ext>
            </a:extLst>
          </p:cNvPr>
          <p:cNvSpPr>
            <a:spLocks noGrp="1"/>
          </p:cNvSpPr>
          <p:nvPr>
            <p:ph type="title"/>
          </p:nvPr>
        </p:nvSpPr>
        <p:spPr>
          <a:xfrm>
            <a:off x="976746" y="891599"/>
            <a:ext cx="6809509" cy="1325563"/>
          </a:xfrm>
        </p:spPr>
        <p:txBody>
          <a:bodyPr>
            <a:normAutofit/>
          </a:bodyPr>
          <a:lstStyle/>
          <a:p>
            <a:r>
              <a:rPr lang="sv-SE" sz="4000" b="1" dirty="0">
                <a:solidFill>
                  <a:schemeClr val="tx2"/>
                </a:solidFill>
              </a:rPr>
              <a:t>Lärosätets anställningsordning</a:t>
            </a:r>
          </a:p>
        </p:txBody>
      </p:sp>
      <p:pic>
        <p:nvPicPr>
          <p:cNvPr id="7" name="Platshållare för innehåll 6" descr="En bild som visar dator, bärbar dator, tangentbord, video&#10;&#10;Automatiskt genererad beskrivning">
            <a:extLst>
              <a:ext uri="{FF2B5EF4-FFF2-40B4-BE49-F238E27FC236}">
                <a16:creationId xmlns:a16="http://schemas.microsoft.com/office/drawing/2014/main" id="{65D4A598-4CFB-FB40-A05E-840F7315E6D7}"/>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9742"/>
          <a:stretch/>
        </p:blipFill>
        <p:spPr>
          <a:xfrm>
            <a:off x="8442960" y="0"/>
            <a:ext cx="3749040" cy="6858001"/>
          </a:xfrm>
        </p:spPr>
      </p:pic>
      <p:grpSp>
        <p:nvGrpSpPr>
          <p:cNvPr id="11" name="Grupp 10">
            <a:extLst>
              <a:ext uri="{FF2B5EF4-FFF2-40B4-BE49-F238E27FC236}">
                <a16:creationId xmlns:a16="http://schemas.microsoft.com/office/drawing/2014/main" id="{BE981A7C-BDD3-D945-A565-8E82CDF36250}"/>
              </a:ext>
            </a:extLst>
          </p:cNvPr>
          <p:cNvGrpSpPr/>
          <p:nvPr/>
        </p:nvGrpSpPr>
        <p:grpSpPr>
          <a:xfrm>
            <a:off x="1085661" y="3822393"/>
            <a:ext cx="2057822" cy="350198"/>
            <a:chOff x="1059451" y="4486286"/>
            <a:chExt cx="2057822" cy="350198"/>
          </a:xfrm>
        </p:grpSpPr>
        <p:pic>
          <p:nvPicPr>
            <p:cNvPr id="4" name="Bildobjekt 3">
              <a:extLst>
                <a:ext uri="{FF2B5EF4-FFF2-40B4-BE49-F238E27FC236}">
                  <a16:creationId xmlns:a16="http://schemas.microsoft.com/office/drawing/2014/main" id="{59B8889E-DB26-9F46-8D65-6B2C321CFB2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9451" y="4570535"/>
              <a:ext cx="215167" cy="182822"/>
            </a:xfrm>
            <a:prstGeom prst="rect">
              <a:avLst/>
            </a:prstGeom>
          </p:spPr>
        </p:pic>
        <p:sp>
          <p:nvSpPr>
            <p:cNvPr id="8" name="Rubrik 1">
              <a:extLst>
                <a:ext uri="{FF2B5EF4-FFF2-40B4-BE49-F238E27FC236}">
                  <a16:creationId xmlns:a16="http://schemas.microsoft.com/office/drawing/2014/main" id="{BA214532-439D-A744-ACF7-AC36327B9292}"/>
                </a:ext>
              </a:extLst>
            </p:cNvPr>
            <p:cNvSpPr txBox="1">
              <a:spLocks/>
            </p:cNvSpPr>
            <p:nvPr/>
          </p:nvSpPr>
          <p:spPr>
            <a:xfrm>
              <a:off x="1284784" y="4486286"/>
              <a:ext cx="1832489" cy="350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b="1" dirty="0">
                  <a:solidFill>
                    <a:schemeClr val="accent1"/>
                  </a:solidFill>
                </a:rPr>
                <a:t>REFLEKTION</a:t>
              </a:r>
            </a:p>
          </p:txBody>
        </p:sp>
      </p:grpSp>
      <p:sp>
        <p:nvSpPr>
          <p:cNvPr id="9" name="Rubrik 1">
            <a:extLst>
              <a:ext uri="{FF2B5EF4-FFF2-40B4-BE49-F238E27FC236}">
                <a16:creationId xmlns:a16="http://schemas.microsoft.com/office/drawing/2014/main" id="{D4B1A141-8044-6C4E-9E1E-45B63EA70FC6}"/>
              </a:ext>
            </a:extLst>
          </p:cNvPr>
          <p:cNvSpPr txBox="1">
            <a:spLocks/>
          </p:cNvSpPr>
          <p:nvPr/>
        </p:nvSpPr>
        <p:spPr>
          <a:xfrm>
            <a:off x="991815" y="2421924"/>
            <a:ext cx="5841471" cy="165131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v-SE" sz="1800" b="1" dirty="0">
                <a:solidFill>
                  <a:schemeClr val="tx1"/>
                </a:solidFill>
              </a:rPr>
              <a:t>Anställningsordningen</a:t>
            </a:r>
            <a:r>
              <a:rPr lang="sv-SE" sz="1800" dirty="0">
                <a:solidFill>
                  <a:schemeClr val="tx1"/>
                </a:solidFill>
              </a:rPr>
              <a:t> (AO) är den </a:t>
            </a:r>
            <a:r>
              <a:rPr lang="sv-SE" sz="1800" b="1" dirty="0">
                <a:solidFill>
                  <a:schemeClr val="tx1"/>
                </a:solidFill>
              </a:rPr>
              <a:t>föreskrift som reglerar </a:t>
            </a:r>
            <a:r>
              <a:rPr lang="sv-SE" sz="1800" dirty="0">
                <a:solidFill>
                  <a:schemeClr val="tx1"/>
                </a:solidFill>
              </a:rPr>
              <a:t>vilka läraranställningar som kan finnas vid lärosätet, liksom lärosätets </a:t>
            </a:r>
            <a:r>
              <a:rPr lang="sv-SE" sz="1800" b="1" dirty="0">
                <a:solidFill>
                  <a:schemeClr val="tx1"/>
                </a:solidFill>
              </a:rPr>
              <a:t>arbete med rekrytering och befordran </a:t>
            </a:r>
            <a:r>
              <a:rPr lang="sv-SE" sz="1800" dirty="0">
                <a:solidFill>
                  <a:schemeClr val="tx1"/>
                </a:solidFill>
              </a:rPr>
              <a:t>av lärare.</a:t>
            </a:r>
          </a:p>
        </p:txBody>
      </p:sp>
      <p:sp>
        <p:nvSpPr>
          <p:cNvPr id="10" name="Rubrik 1">
            <a:extLst>
              <a:ext uri="{FF2B5EF4-FFF2-40B4-BE49-F238E27FC236}">
                <a16:creationId xmlns:a16="http://schemas.microsoft.com/office/drawing/2014/main" id="{9D7BCF62-6E58-F14D-8265-E8F9392F3FEC}"/>
              </a:ext>
            </a:extLst>
          </p:cNvPr>
          <p:cNvSpPr txBox="1">
            <a:spLocks/>
          </p:cNvSpPr>
          <p:nvPr/>
        </p:nvSpPr>
        <p:spPr>
          <a:xfrm>
            <a:off x="955723" y="4238368"/>
            <a:ext cx="6941368" cy="2396608"/>
          </a:xfrm>
          <a:prstGeom prst="rect">
            <a:avLst/>
          </a:prstGeom>
        </p:spPr>
        <p:txBody>
          <a:bodyPr vert="horz" lIns="91440" tIns="45720" rIns="91440" bIns="45720" rtlCol="0"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Bef>
                <a:spcPts val="2200"/>
              </a:spcBef>
            </a:pPr>
            <a:r>
              <a:rPr lang="sv-SE" sz="2300" b="1" dirty="0"/>
              <a:t>Hur formuleras samverkansskicklighet i lärosätets anställningsordning, i termer av:</a:t>
            </a:r>
          </a:p>
          <a:p>
            <a:pPr marL="285750" indent="-285750">
              <a:lnSpc>
                <a:spcPct val="120000"/>
              </a:lnSpc>
              <a:spcBef>
                <a:spcPts val="600"/>
              </a:spcBef>
              <a:buClr>
                <a:schemeClr val="accent1"/>
              </a:buClr>
              <a:buSzPct val="130000"/>
              <a:buFont typeface="Arial" panose="020B0604020202020204" pitchFamily="34" charset="0"/>
              <a:buChar char="•"/>
            </a:pPr>
            <a:r>
              <a:rPr lang="sv-SE" sz="2000" dirty="0"/>
              <a:t>Generella behörighetskrav och bedömningsgrunder vid anställning eller befordran</a:t>
            </a:r>
          </a:p>
          <a:p>
            <a:pPr marL="285750" indent="-285750">
              <a:lnSpc>
                <a:spcPct val="120000"/>
              </a:lnSpc>
              <a:spcBef>
                <a:spcPts val="600"/>
              </a:spcBef>
              <a:buClr>
                <a:schemeClr val="accent1"/>
              </a:buClr>
              <a:buSzPct val="130000"/>
              <a:buFont typeface="Arial" panose="020B0604020202020204" pitchFamily="34" charset="0"/>
              <a:buChar char="•"/>
            </a:pPr>
            <a:r>
              <a:rPr lang="sv-SE" sz="2000" dirty="0"/>
              <a:t>Generella bedömningsgrunder vid anställning eller befordran</a:t>
            </a:r>
          </a:p>
          <a:p>
            <a:pPr marL="285750" indent="-285750">
              <a:lnSpc>
                <a:spcPct val="120000"/>
              </a:lnSpc>
              <a:spcBef>
                <a:spcPts val="600"/>
              </a:spcBef>
              <a:buClr>
                <a:schemeClr val="accent1"/>
              </a:buClr>
              <a:buSzPct val="130000"/>
              <a:buFont typeface="Arial" panose="020B0604020202020204" pitchFamily="34" charset="0"/>
              <a:buChar char="•"/>
            </a:pPr>
            <a:r>
              <a:rPr lang="sv-SE" sz="2000" dirty="0"/>
              <a:t>Specifikt relaterad till lärarkategori med en progressionstanke</a:t>
            </a:r>
          </a:p>
          <a:p>
            <a:pPr marL="285750" indent="-285750">
              <a:lnSpc>
                <a:spcPct val="120000"/>
              </a:lnSpc>
              <a:spcBef>
                <a:spcPts val="600"/>
              </a:spcBef>
              <a:buClr>
                <a:schemeClr val="accent1"/>
              </a:buClr>
              <a:buSzPct val="130000"/>
              <a:buFont typeface="Arial" panose="020B0604020202020204" pitchFamily="34" charset="0"/>
              <a:buChar char="•"/>
            </a:pPr>
            <a:r>
              <a:rPr lang="sv-SE" sz="2000" dirty="0"/>
              <a:t>Separat eller integrerad med vetenskaplig, pedagogisk och administrativ skicklighet</a:t>
            </a:r>
          </a:p>
        </p:txBody>
      </p:sp>
      <p:sp>
        <p:nvSpPr>
          <p:cNvPr id="12" name="Rubrik 1">
            <a:extLst>
              <a:ext uri="{FF2B5EF4-FFF2-40B4-BE49-F238E27FC236}">
                <a16:creationId xmlns:a16="http://schemas.microsoft.com/office/drawing/2014/main" id="{262F3392-3AC0-0B4A-BEB7-2EA1DFD29ADF}"/>
              </a:ext>
            </a:extLst>
          </p:cNvPr>
          <p:cNvSpPr txBox="1">
            <a:spLocks/>
          </p:cNvSpPr>
          <p:nvPr/>
        </p:nvSpPr>
        <p:spPr>
          <a:xfrm>
            <a:off x="8977033" y="2002977"/>
            <a:ext cx="2868603" cy="28520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v-SE" sz="1800" dirty="0">
                <a:solidFill>
                  <a:schemeClr val="bg1"/>
                </a:solidFill>
              </a:rPr>
              <a:t>En väl formulerad AO återspeglar lärosätets strategier översatt i </a:t>
            </a:r>
            <a:br>
              <a:rPr lang="sv-SE" sz="1800" dirty="0">
                <a:solidFill>
                  <a:schemeClr val="bg1"/>
                </a:solidFill>
              </a:rPr>
            </a:br>
            <a:r>
              <a:rPr lang="sv-SE" sz="1800" dirty="0">
                <a:solidFill>
                  <a:schemeClr val="bg1"/>
                </a:solidFill>
              </a:rPr>
              <a:t>krav-, ambitions- och kompetensprofiler för </a:t>
            </a:r>
            <a:br>
              <a:rPr lang="sv-SE" sz="1800" dirty="0">
                <a:solidFill>
                  <a:schemeClr val="bg1"/>
                </a:solidFill>
              </a:rPr>
            </a:br>
            <a:r>
              <a:rPr lang="sv-SE" sz="1800" dirty="0">
                <a:solidFill>
                  <a:schemeClr val="bg1"/>
                </a:solidFill>
              </a:rPr>
              <a:t>sin personal.</a:t>
            </a:r>
          </a:p>
        </p:txBody>
      </p:sp>
      <p:pic>
        <p:nvPicPr>
          <p:cNvPr id="13" name="Bildobjekt 12">
            <a:extLst>
              <a:ext uri="{FF2B5EF4-FFF2-40B4-BE49-F238E27FC236}">
                <a16:creationId xmlns:a16="http://schemas.microsoft.com/office/drawing/2014/main" id="{7F8DC860-17D9-6842-9C54-69BB2186928C}"/>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589741" y="6355248"/>
            <a:ext cx="1256268" cy="291283"/>
          </a:xfrm>
          <a:prstGeom prst="rect">
            <a:avLst/>
          </a:prstGeom>
        </p:spPr>
      </p:pic>
      <p:pic>
        <p:nvPicPr>
          <p:cNvPr id="14" name="Bildobjekt 13">
            <a:extLst>
              <a:ext uri="{FF2B5EF4-FFF2-40B4-BE49-F238E27FC236}">
                <a16:creationId xmlns:a16="http://schemas.microsoft.com/office/drawing/2014/main" id="{0111EBF4-1479-C04A-8DF5-1F927B7AF40B}"/>
              </a:ext>
            </a:extLst>
          </p:cNvPr>
          <p:cNvPicPr>
            <a:picLocks noChangeAspect="1"/>
          </p:cNvPicPr>
          <p:nvPr/>
        </p:nvPicPr>
        <p:blipFill>
          <a:blip r:embed="rId5"/>
          <a:srcRect/>
          <a:stretch/>
        </p:blipFill>
        <p:spPr>
          <a:xfrm>
            <a:off x="198081" y="233094"/>
            <a:ext cx="748478" cy="568289"/>
          </a:xfrm>
          <a:prstGeom prst="rect">
            <a:avLst/>
          </a:prstGeom>
        </p:spPr>
      </p:pic>
      <p:sp>
        <p:nvSpPr>
          <p:cNvPr id="16" name="Rubrik 1">
            <a:extLst>
              <a:ext uri="{FF2B5EF4-FFF2-40B4-BE49-F238E27FC236}">
                <a16:creationId xmlns:a16="http://schemas.microsoft.com/office/drawing/2014/main" id="{35D87C8E-80BF-5244-8418-54B81A7BFD31}"/>
              </a:ext>
            </a:extLst>
          </p:cNvPr>
          <p:cNvSpPr txBox="1">
            <a:spLocks/>
          </p:cNvSpPr>
          <p:nvPr/>
        </p:nvSpPr>
        <p:spPr>
          <a:xfrm>
            <a:off x="1000814" y="148899"/>
            <a:ext cx="8363164" cy="34912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2800"/>
              </a:spcBef>
            </a:pPr>
            <a:r>
              <a:rPr lang="sv-SE" sz="900" dirty="0">
                <a:solidFill>
                  <a:schemeClr val="accent6">
                    <a:lumMod val="75000"/>
                  </a:schemeClr>
                </a:solidFill>
              </a:rPr>
              <a:t>Lärosätets samverkansstrategi / </a:t>
            </a:r>
            <a:r>
              <a:rPr lang="sv-SE" sz="900" b="1" dirty="0">
                <a:solidFill>
                  <a:schemeClr val="accent6">
                    <a:lumMod val="75000"/>
                  </a:schemeClr>
                </a:solidFill>
              </a:rPr>
              <a:t>Anställningsordning</a:t>
            </a:r>
            <a:r>
              <a:rPr lang="sv-SE" sz="900" dirty="0">
                <a:solidFill>
                  <a:schemeClr val="accent6">
                    <a:lumMod val="75000"/>
                  </a:schemeClr>
                </a:solidFill>
              </a:rPr>
              <a:t> / Behov / Ansökan / Urval och beslut / Anställning / Utvecklingssamtal / Meritportfölj</a:t>
            </a:r>
          </a:p>
        </p:txBody>
      </p:sp>
    </p:spTree>
    <p:extLst>
      <p:ext uri="{BB962C8B-B14F-4D97-AF65-F5344CB8AC3E}">
        <p14:creationId xmlns:p14="http://schemas.microsoft.com/office/powerpoint/2010/main" val="1885906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39EF1204-085A-C74D-B3B5-23CB5097021B}"/>
              </a:ext>
            </a:extLst>
          </p:cNvPr>
          <p:cNvSpPr/>
          <p:nvPr/>
        </p:nvSpPr>
        <p:spPr>
          <a:xfrm>
            <a:off x="8452022" y="0"/>
            <a:ext cx="373997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Platshållare för innehåll 6" descr="En bild som visar dator, bärbar dator, tangentbord, video&#10;&#10;Automatiskt genererad beskrivning">
            <a:extLst>
              <a:ext uri="{FF2B5EF4-FFF2-40B4-BE49-F238E27FC236}">
                <a16:creationId xmlns:a16="http://schemas.microsoft.com/office/drawing/2014/main" id="{43086BAB-2B87-C645-89E5-6AA04A180F40}"/>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9742"/>
          <a:stretch/>
        </p:blipFill>
        <p:spPr>
          <a:xfrm>
            <a:off x="8442960" y="0"/>
            <a:ext cx="3749040" cy="6858001"/>
          </a:xfrm>
        </p:spPr>
      </p:pic>
      <p:sp>
        <p:nvSpPr>
          <p:cNvPr id="2" name="Rubrik 1">
            <a:extLst>
              <a:ext uri="{FF2B5EF4-FFF2-40B4-BE49-F238E27FC236}">
                <a16:creationId xmlns:a16="http://schemas.microsoft.com/office/drawing/2014/main" id="{60D60E61-69C0-5440-A46C-0B3074EC7455}"/>
              </a:ext>
            </a:extLst>
          </p:cNvPr>
          <p:cNvSpPr>
            <a:spLocks noGrp="1"/>
          </p:cNvSpPr>
          <p:nvPr>
            <p:ph type="title"/>
          </p:nvPr>
        </p:nvSpPr>
        <p:spPr>
          <a:xfrm>
            <a:off x="976746" y="891599"/>
            <a:ext cx="6809509" cy="1325563"/>
          </a:xfrm>
        </p:spPr>
        <p:txBody>
          <a:bodyPr>
            <a:normAutofit/>
          </a:bodyPr>
          <a:lstStyle/>
          <a:p>
            <a:r>
              <a:rPr lang="sv-SE" sz="4000" b="1" dirty="0">
                <a:solidFill>
                  <a:schemeClr val="tx2"/>
                </a:solidFill>
              </a:rPr>
              <a:t>Anställningsprofil</a:t>
            </a:r>
          </a:p>
        </p:txBody>
      </p:sp>
      <p:grpSp>
        <p:nvGrpSpPr>
          <p:cNvPr id="11" name="Grupp 10">
            <a:extLst>
              <a:ext uri="{FF2B5EF4-FFF2-40B4-BE49-F238E27FC236}">
                <a16:creationId xmlns:a16="http://schemas.microsoft.com/office/drawing/2014/main" id="{BE981A7C-BDD3-D945-A565-8E82CDF36250}"/>
              </a:ext>
            </a:extLst>
          </p:cNvPr>
          <p:cNvGrpSpPr/>
          <p:nvPr/>
        </p:nvGrpSpPr>
        <p:grpSpPr>
          <a:xfrm>
            <a:off x="1085661" y="3822393"/>
            <a:ext cx="2057822" cy="350198"/>
            <a:chOff x="1059451" y="4486286"/>
            <a:chExt cx="2057822" cy="350198"/>
          </a:xfrm>
        </p:grpSpPr>
        <p:pic>
          <p:nvPicPr>
            <p:cNvPr id="4" name="Bildobjekt 3">
              <a:extLst>
                <a:ext uri="{FF2B5EF4-FFF2-40B4-BE49-F238E27FC236}">
                  <a16:creationId xmlns:a16="http://schemas.microsoft.com/office/drawing/2014/main" id="{59B8889E-DB26-9F46-8D65-6B2C321CFB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5049" b="-25932"/>
            <a:stretch/>
          </p:blipFill>
          <p:spPr>
            <a:xfrm>
              <a:off x="1059451" y="4570535"/>
              <a:ext cx="226030" cy="230230"/>
            </a:xfrm>
            <a:prstGeom prst="rect">
              <a:avLst/>
            </a:prstGeom>
          </p:spPr>
        </p:pic>
        <p:sp>
          <p:nvSpPr>
            <p:cNvPr id="8" name="Rubrik 1">
              <a:extLst>
                <a:ext uri="{FF2B5EF4-FFF2-40B4-BE49-F238E27FC236}">
                  <a16:creationId xmlns:a16="http://schemas.microsoft.com/office/drawing/2014/main" id="{BA214532-439D-A744-ACF7-AC36327B9292}"/>
                </a:ext>
              </a:extLst>
            </p:cNvPr>
            <p:cNvSpPr txBox="1">
              <a:spLocks/>
            </p:cNvSpPr>
            <p:nvPr/>
          </p:nvSpPr>
          <p:spPr>
            <a:xfrm>
              <a:off x="1284784" y="4486286"/>
              <a:ext cx="1832489" cy="350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b="1" dirty="0">
                  <a:solidFill>
                    <a:schemeClr val="accent1"/>
                  </a:solidFill>
                </a:rPr>
                <a:t>REFLEKTION</a:t>
              </a:r>
            </a:p>
          </p:txBody>
        </p:sp>
      </p:grpSp>
      <p:sp>
        <p:nvSpPr>
          <p:cNvPr id="9" name="Rubrik 1">
            <a:extLst>
              <a:ext uri="{FF2B5EF4-FFF2-40B4-BE49-F238E27FC236}">
                <a16:creationId xmlns:a16="http://schemas.microsoft.com/office/drawing/2014/main" id="{D4B1A141-8044-6C4E-9E1E-45B63EA70FC6}"/>
              </a:ext>
            </a:extLst>
          </p:cNvPr>
          <p:cNvSpPr txBox="1">
            <a:spLocks/>
          </p:cNvSpPr>
          <p:nvPr/>
        </p:nvSpPr>
        <p:spPr>
          <a:xfrm>
            <a:off x="991815" y="2106239"/>
            <a:ext cx="5841471" cy="165131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800" b="1" dirty="0">
                <a:solidFill>
                  <a:schemeClr val="tx1"/>
                </a:solidFill>
              </a:rPr>
              <a:t>Anställningsprofilen</a:t>
            </a:r>
            <a:r>
              <a:rPr lang="sv-SE" sz="1800" dirty="0">
                <a:solidFill>
                  <a:schemeClr val="tx1"/>
                </a:solidFill>
              </a:rPr>
              <a:t> innehåller anställningens </a:t>
            </a:r>
            <a:r>
              <a:rPr lang="sv-SE" sz="1800" b="1" dirty="0">
                <a:solidFill>
                  <a:schemeClr val="tx1"/>
                </a:solidFill>
              </a:rPr>
              <a:t>arbetsuppgifter</a:t>
            </a:r>
            <a:r>
              <a:rPr lang="sv-SE" sz="1800" dirty="0">
                <a:solidFill>
                  <a:schemeClr val="tx1"/>
                </a:solidFill>
              </a:rPr>
              <a:t>, </a:t>
            </a:r>
            <a:r>
              <a:rPr lang="sv-SE" sz="1800" b="1" dirty="0">
                <a:solidFill>
                  <a:schemeClr val="tx1"/>
                </a:solidFill>
              </a:rPr>
              <a:t>ämnesområde</a:t>
            </a:r>
            <a:r>
              <a:rPr lang="sv-SE" sz="1800" dirty="0">
                <a:solidFill>
                  <a:schemeClr val="tx1"/>
                </a:solidFill>
              </a:rPr>
              <a:t>, </a:t>
            </a:r>
            <a:r>
              <a:rPr lang="sv-SE" sz="1800" b="1" dirty="0">
                <a:solidFill>
                  <a:schemeClr val="tx1"/>
                </a:solidFill>
              </a:rPr>
              <a:t>behörighetskrav</a:t>
            </a:r>
            <a:r>
              <a:rPr lang="sv-SE" sz="1800" dirty="0">
                <a:solidFill>
                  <a:schemeClr val="tx1"/>
                </a:solidFill>
              </a:rPr>
              <a:t> och </a:t>
            </a:r>
            <a:r>
              <a:rPr lang="sv-SE" sz="1800" b="1" dirty="0">
                <a:solidFill>
                  <a:schemeClr val="tx1"/>
                </a:solidFill>
              </a:rPr>
              <a:t>bedömningsgrunder</a:t>
            </a:r>
            <a:r>
              <a:rPr lang="sv-SE" sz="1800" dirty="0">
                <a:solidFill>
                  <a:schemeClr val="tx1"/>
                </a:solidFill>
              </a:rPr>
              <a:t> som är </a:t>
            </a:r>
            <a:r>
              <a:rPr lang="sv-SE" sz="1800" b="1" dirty="0">
                <a:solidFill>
                  <a:schemeClr val="tx1"/>
                </a:solidFill>
              </a:rPr>
              <a:t>meriterande</a:t>
            </a:r>
            <a:r>
              <a:rPr lang="sv-SE" sz="1800" dirty="0">
                <a:solidFill>
                  <a:schemeClr val="tx1"/>
                </a:solidFill>
              </a:rPr>
              <a:t> för anställningen, samt hur dessa ska </a:t>
            </a:r>
            <a:r>
              <a:rPr lang="sv-SE" sz="1800" b="1" dirty="0">
                <a:solidFill>
                  <a:schemeClr val="tx1"/>
                </a:solidFill>
              </a:rPr>
              <a:t>viktas</a:t>
            </a:r>
            <a:r>
              <a:rPr lang="sv-SE" sz="1800" dirty="0">
                <a:solidFill>
                  <a:schemeClr val="tx1"/>
                </a:solidFill>
              </a:rPr>
              <a:t>.</a:t>
            </a:r>
          </a:p>
        </p:txBody>
      </p:sp>
      <p:sp>
        <p:nvSpPr>
          <p:cNvPr id="10" name="Rubrik 1">
            <a:extLst>
              <a:ext uri="{FF2B5EF4-FFF2-40B4-BE49-F238E27FC236}">
                <a16:creationId xmlns:a16="http://schemas.microsoft.com/office/drawing/2014/main" id="{9D7BCF62-6E58-F14D-8265-E8F9392F3FEC}"/>
              </a:ext>
            </a:extLst>
          </p:cNvPr>
          <p:cNvSpPr txBox="1">
            <a:spLocks/>
          </p:cNvSpPr>
          <p:nvPr/>
        </p:nvSpPr>
        <p:spPr>
          <a:xfrm>
            <a:off x="955723" y="4238368"/>
            <a:ext cx="6098220" cy="19684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2200"/>
              </a:spcBef>
            </a:pPr>
            <a:r>
              <a:rPr lang="sv-SE" sz="1600" b="1" dirty="0"/>
              <a:t>Hur beskrivs och viktas samverkansmeriterna </a:t>
            </a:r>
            <a:br>
              <a:rPr lang="sv-SE" sz="1600" b="1" dirty="0"/>
            </a:br>
            <a:r>
              <a:rPr lang="sv-SE" sz="1600" b="1" dirty="0"/>
              <a:t>i anställningsprofilen?</a:t>
            </a:r>
          </a:p>
          <a:p>
            <a:pPr marL="342900" indent="-342900">
              <a:lnSpc>
                <a:spcPct val="100000"/>
              </a:lnSpc>
              <a:spcBef>
                <a:spcPts val="600"/>
              </a:spcBef>
              <a:buClr>
                <a:schemeClr val="accent1"/>
              </a:buClr>
              <a:buSzPct val="130000"/>
              <a:buFont typeface="Arial" panose="020B0604020202020204" pitchFamily="34" charset="0"/>
              <a:buChar char="•"/>
            </a:pPr>
            <a:r>
              <a:rPr lang="sv-SE" sz="1600" dirty="0"/>
              <a:t>Beskriver anställningsprofilen hur samverkansuppgiften kopplar till övriga arbetsuppgifterna?</a:t>
            </a:r>
          </a:p>
          <a:p>
            <a:pPr marL="342900" indent="-342900">
              <a:lnSpc>
                <a:spcPct val="100000"/>
              </a:lnSpc>
              <a:spcBef>
                <a:spcPts val="600"/>
              </a:spcBef>
              <a:buClr>
                <a:schemeClr val="accent1"/>
              </a:buClr>
              <a:buSzPct val="130000"/>
              <a:buFont typeface="Arial" panose="020B0604020202020204" pitchFamily="34" charset="0"/>
              <a:buChar char="•"/>
            </a:pPr>
            <a:r>
              <a:rPr lang="sv-SE" sz="1600" dirty="0"/>
              <a:t>Refereras anställningsordningens bedömningsgrunder avseende samverkan?</a:t>
            </a:r>
          </a:p>
        </p:txBody>
      </p:sp>
      <p:sp>
        <p:nvSpPr>
          <p:cNvPr id="12" name="Rubrik 1">
            <a:extLst>
              <a:ext uri="{FF2B5EF4-FFF2-40B4-BE49-F238E27FC236}">
                <a16:creationId xmlns:a16="http://schemas.microsoft.com/office/drawing/2014/main" id="{262F3392-3AC0-0B4A-BEB7-2EA1DFD29ADF}"/>
              </a:ext>
            </a:extLst>
          </p:cNvPr>
          <p:cNvSpPr txBox="1">
            <a:spLocks/>
          </p:cNvSpPr>
          <p:nvPr/>
        </p:nvSpPr>
        <p:spPr>
          <a:xfrm>
            <a:off x="8977033" y="2002977"/>
            <a:ext cx="2868603" cy="28520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sv-SE" sz="1800" dirty="0">
                <a:solidFill>
                  <a:schemeClr val="bg1"/>
                </a:solidFill>
              </a:rPr>
              <a:t>När en anställning utlyses, kungörs, är det viktigt att så noggrant som möjligt beskriva den profil som söks. Vid ett eventuellt överklagande betraktas beslutad anställningsprofil och ledigkungörelse som bindande dokument.</a:t>
            </a:r>
          </a:p>
        </p:txBody>
      </p:sp>
      <p:pic>
        <p:nvPicPr>
          <p:cNvPr id="13" name="Bildobjekt 12">
            <a:extLst>
              <a:ext uri="{FF2B5EF4-FFF2-40B4-BE49-F238E27FC236}">
                <a16:creationId xmlns:a16="http://schemas.microsoft.com/office/drawing/2014/main" id="{1C123AEB-576B-2743-9CA3-D6242FFC005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589741" y="6355248"/>
            <a:ext cx="1256268" cy="291283"/>
          </a:xfrm>
          <a:prstGeom prst="rect">
            <a:avLst/>
          </a:prstGeom>
        </p:spPr>
      </p:pic>
      <p:pic>
        <p:nvPicPr>
          <p:cNvPr id="16" name="Bildobjekt 15">
            <a:extLst>
              <a:ext uri="{FF2B5EF4-FFF2-40B4-BE49-F238E27FC236}">
                <a16:creationId xmlns:a16="http://schemas.microsoft.com/office/drawing/2014/main" id="{C86975F4-9DCA-7548-8018-A557BCDDD8C5}"/>
              </a:ext>
            </a:extLst>
          </p:cNvPr>
          <p:cNvPicPr>
            <a:picLocks noChangeAspect="1"/>
          </p:cNvPicPr>
          <p:nvPr/>
        </p:nvPicPr>
        <p:blipFill>
          <a:blip r:embed="rId5"/>
          <a:srcRect/>
          <a:stretch/>
        </p:blipFill>
        <p:spPr>
          <a:xfrm>
            <a:off x="198082" y="233094"/>
            <a:ext cx="748476" cy="568288"/>
          </a:xfrm>
          <a:prstGeom prst="rect">
            <a:avLst/>
          </a:prstGeom>
        </p:spPr>
      </p:pic>
      <p:sp>
        <p:nvSpPr>
          <p:cNvPr id="18" name="Rubrik 1">
            <a:extLst>
              <a:ext uri="{FF2B5EF4-FFF2-40B4-BE49-F238E27FC236}">
                <a16:creationId xmlns:a16="http://schemas.microsoft.com/office/drawing/2014/main" id="{B938D291-A64A-814A-83A6-4F177CEBAAF1}"/>
              </a:ext>
            </a:extLst>
          </p:cNvPr>
          <p:cNvSpPr txBox="1">
            <a:spLocks/>
          </p:cNvSpPr>
          <p:nvPr/>
        </p:nvSpPr>
        <p:spPr>
          <a:xfrm>
            <a:off x="1000814" y="148899"/>
            <a:ext cx="8363164" cy="34912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2800"/>
              </a:spcBef>
            </a:pPr>
            <a:r>
              <a:rPr lang="sv-SE" sz="900" dirty="0">
                <a:solidFill>
                  <a:schemeClr val="accent6">
                    <a:lumMod val="75000"/>
                  </a:schemeClr>
                </a:solidFill>
              </a:rPr>
              <a:t>Lärosätets samverkansstrategi / Anställningsordning / </a:t>
            </a:r>
            <a:r>
              <a:rPr lang="sv-SE" sz="900" b="1" dirty="0">
                <a:solidFill>
                  <a:schemeClr val="accent6">
                    <a:lumMod val="75000"/>
                  </a:schemeClr>
                </a:solidFill>
              </a:rPr>
              <a:t>Behov </a:t>
            </a:r>
            <a:r>
              <a:rPr lang="sv-SE" sz="900" dirty="0">
                <a:solidFill>
                  <a:schemeClr val="accent6">
                    <a:lumMod val="75000"/>
                  </a:schemeClr>
                </a:solidFill>
              </a:rPr>
              <a:t>/ Ansökan / Urval och beslut / Anställning / Utvecklingssamtal / Meritportfölj</a:t>
            </a:r>
          </a:p>
        </p:txBody>
      </p:sp>
    </p:spTree>
    <p:extLst>
      <p:ext uri="{BB962C8B-B14F-4D97-AF65-F5344CB8AC3E}">
        <p14:creationId xmlns:p14="http://schemas.microsoft.com/office/powerpoint/2010/main" val="2196439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F69F4A8F-5695-814A-8772-ABE8B03C445F}"/>
              </a:ext>
            </a:extLst>
          </p:cNvPr>
          <p:cNvSpPr/>
          <p:nvPr/>
        </p:nvSpPr>
        <p:spPr>
          <a:xfrm>
            <a:off x="8452022" y="0"/>
            <a:ext cx="373997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Platshållare för innehåll 6" descr="En bild som visar dator, bärbar dator, tangentbord, video&#10;&#10;Automatiskt genererad beskrivning">
            <a:extLst>
              <a:ext uri="{FF2B5EF4-FFF2-40B4-BE49-F238E27FC236}">
                <a16:creationId xmlns:a16="http://schemas.microsoft.com/office/drawing/2014/main" id="{878A226B-5034-904E-8E76-094A217353CE}"/>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9742"/>
          <a:stretch/>
        </p:blipFill>
        <p:spPr>
          <a:xfrm>
            <a:off x="8442960" y="0"/>
            <a:ext cx="3749040" cy="6858001"/>
          </a:xfrm>
        </p:spPr>
      </p:pic>
      <p:sp>
        <p:nvSpPr>
          <p:cNvPr id="2" name="Rubrik 1">
            <a:extLst>
              <a:ext uri="{FF2B5EF4-FFF2-40B4-BE49-F238E27FC236}">
                <a16:creationId xmlns:a16="http://schemas.microsoft.com/office/drawing/2014/main" id="{60D60E61-69C0-5440-A46C-0B3074EC7455}"/>
              </a:ext>
            </a:extLst>
          </p:cNvPr>
          <p:cNvSpPr>
            <a:spLocks noGrp="1"/>
          </p:cNvSpPr>
          <p:nvPr>
            <p:ph type="title"/>
          </p:nvPr>
        </p:nvSpPr>
        <p:spPr>
          <a:xfrm>
            <a:off x="976746" y="891599"/>
            <a:ext cx="6809509" cy="1325563"/>
          </a:xfrm>
        </p:spPr>
        <p:txBody>
          <a:bodyPr>
            <a:normAutofit/>
          </a:bodyPr>
          <a:lstStyle/>
          <a:p>
            <a:r>
              <a:rPr lang="sv-SE" sz="4000" b="1" dirty="0">
                <a:solidFill>
                  <a:schemeClr val="tx2"/>
                </a:solidFill>
              </a:rPr>
              <a:t>Ledigkungörelse </a:t>
            </a:r>
            <a:br>
              <a:rPr lang="sv-SE" sz="4000" b="1" dirty="0">
                <a:solidFill>
                  <a:schemeClr val="tx2"/>
                </a:solidFill>
              </a:rPr>
            </a:br>
            <a:r>
              <a:rPr lang="sv-SE" sz="4000" b="1" dirty="0">
                <a:solidFill>
                  <a:schemeClr val="tx2"/>
                </a:solidFill>
              </a:rPr>
              <a:t>och Annonsering</a:t>
            </a:r>
          </a:p>
        </p:txBody>
      </p:sp>
      <p:grpSp>
        <p:nvGrpSpPr>
          <p:cNvPr id="11" name="Grupp 10">
            <a:extLst>
              <a:ext uri="{FF2B5EF4-FFF2-40B4-BE49-F238E27FC236}">
                <a16:creationId xmlns:a16="http://schemas.microsoft.com/office/drawing/2014/main" id="{BE981A7C-BDD3-D945-A565-8E82CDF36250}"/>
              </a:ext>
            </a:extLst>
          </p:cNvPr>
          <p:cNvGrpSpPr/>
          <p:nvPr/>
        </p:nvGrpSpPr>
        <p:grpSpPr>
          <a:xfrm>
            <a:off x="1085661" y="3822393"/>
            <a:ext cx="2057822" cy="350198"/>
            <a:chOff x="1059451" y="4486286"/>
            <a:chExt cx="2057822" cy="350198"/>
          </a:xfrm>
        </p:grpSpPr>
        <p:pic>
          <p:nvPicPr>
            <p:cNvPr id="4" name="Bildobjekt 3">
              <a:extLst>
                <a:ext uri="{FF2B5EF4-FFF2-40B4-BE49-F238E27FC236}">
                  <a16:creationId xmlns:a16="http://schemas.microsoft.com/office/drawing/2014/main" id="{59B8889E-DB26-9F46-8D65-6B2C321CFB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 t="-1" r="-4786" b="-7241"/>
            <a:stretch/>
          </p:blipFill>
          <p:spPr>
            <a:xfrm>
              <a:off x="1059451" y="4570534"/>
              <a:ext cx="225463" cy="196063"/>
            </a:xfrm>
            <a:prstGeom prst="rect">
              <a:avLst/>
            </a:prstGeom>
          </p:spPr>
        </p:pic>
        <p:sp>
          <p:nvSpPr>
            <p:cNvPr id="8" name="Rubrik 1">
              <a:extLst>
                <a:ext uri="{FF2B5EF4-FFF2-40B4-BE49-F238E27FC236}">
                  <a16:creationId xmlns:a16="http://schemas.microsoft.com/office/drawing/2014/main" id="{BA214532-439D-A744-ACF7-AC36327B9292}"/>
                </a:ext>
              </a:extLst>
            </p:cNvPr>
            <p:cNvSpPr txBox="1">
              <a:spLocks/>
            </p:cNvSpPr>
            <p:nvPr/>
          </p:nvSpPr>
          <p:spPr>
            <a:xfrm>
              <a:off x="1284784" y="4486286"/>
              <a:ext cx="1832489" cy="350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b="1" dirty="0">
                  <a:solidFill>
                    <a:schemeClr val="accent1"/>
                  </a:solidFill>
                </a:rPr>
                <a:t>REFLEKTION</a:t>
              </a:r>
            </a:p>
          </p:txBody>
        </p:sp>
      </p:grpSp>
      <p:sp>
        <p:nvSpPr>
          <p:cNvPr id="9" name="Rubrik 1">
            <a:extLst>
              <a:ext uri="{FF2B5EF4-FFF2-40B4-BE49-F238E27FC236}">
                <a16:creationId xmlns:a16="http://schemas.microsoft.com/office/drawing/2014/main" id="{D4B1A141-8044-6C4E-9E1E-45B63EA70FC6}"/>
              </a:ext>
            </a:extLst>
          </p:cNvPr>
          <p:cNvSpPr txBox="1">
            <a:spLocks/>
          </p:cNvSpPr>
          <p:nvPr/>
        </p:nvSpPr>
        <p:spPr>
          <a:xfrm>
            <a:off x="991815" y="2421924"/>
            <a:ext cx="5841471" cy="165131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800" dirty="0">
                <a:solidFill>
                  <a:schemeClr val="tx1"/>
                </a:solidFill>
              </a:rPr>
              <a:t>En</a:t>
            </a:r>
            <a:r>
              <a:rPr lang="sv-SE" sz="1800" b="1" dirty="0">
                <a:solidFill>
                  <a:schemeClr val="tx1"/>
                </a:solidFill>
              </a:rPr>
              <a:t> ledigkungörelse </a:t>
            </a:r>
            <a:r>
              <a:rPr lang="sv-SE" sz="1800" dirty="0">
                <a:solidFill>
                  <a:schemeClr val="tx1"/>
                </a:solidFill>
              </a:rPr>
              <a:t>innefattar alltid den beslutade anställningsprofilen men inramas ofta av en annons </a:t>
            </a:r>
            <a:br>
              <a:rPr lang="sv-SE" sz="1800" dirty="0">
                <a:solidFill>
                  <a:schemeClr val="tx1"/>
                </a:solidFill>
              </a:rPr>
            </a:br>
            <a:r>
              <a:rPr lang="sv-SE" sz="1800" dirty="0">
                <a:solidFill>
                  <a:schemeClr val="tx1"/>
                </a:solidFill>
              </a:rPr>
              <a:t>i syfte att </a:t>
            </a:r>
            <a:r>
              <a:rPr lang="sv-SE" sz="1800" b="1" dirty="0">
                <a:solidFill>
                  <a:schemeClr val="tx1"/>
                </a:solidFill>
              </a:rPr>
              <a:t>marknadsföra</a:t>
            </a:r>
            <a:r>
              <a:rPr lang="sv-SE" sz="1800" dirty="0">
                <a:solidFill>
                  <a:schemeClr val="tx1"/>
                </a:solidFill>
              </a:rPr>
              <a:t> utlyst tjänst, lärosätet och/eller det specifika ämnesområdet.  </a:t>
            </a:r>
          </a:p>
        </p:txBody>
      </p:sp>
      <p:sp>
        <p:nvSpPr>
          <p:cNvPr id="10" name="Rubrik 1">
            <a:extLst>
              <a:ext uri="{FF2B5EF4-FFF2-40B4-BE49-F238E27FC236}">
                <a16:creationId xmlns:a16="http://schemas.microsoft.com/office/drawing/2014/main" id="{9D7BCF62-6E58-F14D-8265-E8F9392F3FEC}"/>
              </a:ext>
            </a:extLst>
          </p:cNvPr>
          <p:cNvSpPr txBox="1">
            <a:spLocks/>
          </p:cNvSpPr>
          <p:nvPr/>
        </p:nvSpPr>
        <p:spPr>
          <a:xfrm>
            <a:off x="955723" y="4238368"/>
            <a:ext cx="6941368" cy="19684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800"/>
              </a:spcBef>
            </a:pPr>
            <a:r>
              <a:rPr lang="sv-SE" sz="1600" b="1" dirty="0"/>
              <a:t>Hur porträtteras samverkansuppgiften i annonsen?</a:t>
            </a:r>
          </a:p>
          <a:p>
            <a:pPr marL="285750" indent="-285750">
              <a:lnSpc>
                <a:spcPct val="100000"/>
              </a:lnSpc>
              <a:spcBef>
                <a:spcPts val="600"/>
              </a:spcBef>
              <a:buClr>
                <a:schemeClr val="accent1"/>
              </a:buClr>
              <a:buSzPct val="130000"/>
              <a:buFont typeface="Arial" panose="020B0604020202020204" pitchFamily="34" charset="0"/>
              <a:buChar char="•"/>
            </a:pPr>
            <a:r>
              <a:rPr lang="sv-SE" sz="1600" dirty="0"/>
              <a:t>Som viktig på lärosätesnivå och/eller inom området?</a:t>
            </a:r>
          </a:p>
          <a:p>
            <a:pPr marL="285750" indent="-285750">
              <a:lnSpc>
                <a:spcPct val="100000"/>
              </a:lnSpc>
              <a:spcBef>
                <a:spcPts val="600"/>
              </a:spcBef>
              <a:buClr>
                <a:schemeClr val="accent1"/>
              </a:buClr>
              <a:buSzPct val="130000"/>
              <a:buFont typeface="Arial" panose="020B0604020202020204" pitchFamily="34" charset="0"/>
              <a:buChar char="•"/>
            </a:pPr>
            <a:r>
              <a:rPr lang="sv-SE" sz="1600" dirty="0"/>
              <a:t>Finns det en tydlig koppling mellan marknadsförande/generella formuleringar, krav och bedömningsgrunder i anställningsprofilen?</a:t>
            </a:r>
          </a:p>
        </p:txBody>
      </p:sp>
      <p:sp>
        <p:nvSpPr>
          <p:cNvPr id="12" name="Rubrik 1">
            <a:extLst>
              <a:ext uri="{FF2B5EF4-FFF2-40B4-BE49-F238E27FC236}">
                <a16:creationId xmlns:a16="http://schemas.microsoft.com/office/drawing/2014/main" id="{262F3392-3AC0-0B4A-BEB7-2EA1DFD29ADF}"/>
              </a:ext>
            </a:extLst>
          </p:cNvPr>
          <p:cNvSpPr txBox="1">
            <a:spLocks/>
          </p:cNvSpPr>
          <p:nvPr/>
        </p:nvSpPr>
        <p:spPr>
          <a:xfrm>
            <a:off x="8977033" y="2002977"/>
            <a:ext cx="2681567" cy="28520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sv-SE" sz="1800" dirty="0">
                <a:solidFill>
                  <a:schemeClr val="bg1"/>
                </a:solidFill>
              </a:rPr>
              <a:t>När en anställning utlyses/annonseras är det viktigt att tänka på att marknadsförande budskap är kongruent med de krav som ställs på tjänsten. </a:t>
            </a:r>
          </a:p>
        </p:txBody>
      </p:sp>
      <p:pic>
        <p:nvPicPr>
          <p:cNvPr id="13" name="Bildobjekt 12">
            <a:extLst>
              <a:ext uri="{FF2B5EF4-FFF2-40B4-BE49-F238E27FC236}">
                <a16:creationId xmlns:a16="http://schemas.microsoft.com/office/drawing/2014/main" id="{06DBB96D-8C48-5645-A3FB-44943016158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589741" y="6355248"/>
            <a:ext cx="1256268" cy="291283"/>
          </a:xfrm>
          <a:prstGeom prst="rect">
            <a:avLst/>
          </a:prstGeom>
        </p:spPr>
      </p:pic>
      <p:pic>
        <p:nvPicPr>
          <p:cNvPr id="16" name="Bildobjekt 15">
            <a:extLst>
              <a:ext uri="{FF2B5EF4-FFF2-40B4-BE49-F238E27FC236}">
                <a16:creationId xmlns:a16="http://schemas.microsoft.com/office/drawing/2014/main" id="{887D51C8-483D-C349-BCB5-003D30D4FBCF}"/>
              </a:ext>
            </a:extLst>
          </p:cNvPr>
          <p:cNvPicPr>
            <a:picLocks noChangeAspect="1"/>
          </p:cNvPicPr>
          <p:nvPr/>
        </p:nvPicPr>
        <p:blipFill>
          <a:blip r:embed="rId5"/>
          <a:srcRect/>
          <a:stretch/>
        </p:blipFill>
        <p:spPr>
          <a:xfrm>
            <a:off x="198082" y="233094"/>
            <a:ext cx="748476" cy="568288"/>
          </a:xfrm>
          <a:prstGeom prst="rect">
            <a:avLst/>
          </a:prstGeom>
        </p:spPr>
      </p:pic>
      <p:sp>
        <p:nvSpPr>
          <p:cNvPr id="18" name="Rubrik 1">
            <a:extLst>
              <a:ext uri="{FF2B5EF4-FFF2-40B4-BE49-F238E27FC236}">
                <a16:creationId xmlns:a16="http://schemas.microsoft.com/office/drawing/2014/main" id="{4677BD21-3557-9646-8D79-C9F14DE49317}"/>
              </a:ext>
            </a:extLst>
          </p:cNvPr>
          <p:cNvSpPr txBox="1">
            <a:spLocks/>
          </p:cNvSpPr>
          <p:nvPr/>
        </p:nvSpPr>
        <p:spPr>
          <a:xfrm>
            <a:off x="1000814" y="148899"/>
            <a:ext cx="8363164" cy="34912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2800"/>
              </a:spcBef>
            </a:pPr>
            <a:r>
              <a:rPr lang="sv-SE" sz="900" dirty="0">
                <a:solidFill>
                  <a:schemeClr val="accent6">
                    <a:lumMod val="75000"/>
                  </a:schemeClr>
                </a:solidFill>
              </a:rPr>
              <a:t>Lärosätets samverkansstrategi / Anställningsordning /</a:t>
            </a:r>
            <a:r>
              <a:rPr lang="sv-SE" sz="900" b="1" dirty="0">
                <a:solidFill>
                  <a:schemeClr val="accent6">
                    <a:lumMod val="75000"/>
                  </a:schemeClr>
                </a:solidFill>
              </a:rPr>
              <a:t> Behov </a:t>
            </a:r>
            <a:r>
              <a:rPr lang="sv-SE" sz="900" dirty="0">
                <a:solidFill>
                  <a:schemeClr val="accent6">
                    <a:lumMod val="75000"/>
                  </a:schemeClr>
                </a:solidFill>
              </a:rPr>
              <a:t>/ Ansökan / Urval och beslut / Anställning / Utvecklingssamtal / Meritportfölj</a:t>
            </a:r>
          </a:p>
        </p:txBody>
      </p:sp>
    </p:spTree>
    <p:extLst>
      <p:ext uri="{BB962C8B-B14F-4D97-AF65-F5344CB8AC3E}">
        <p14:creationId xmlns:p14="http://schemas.microsoft.com/office/powerpoint/2010/main" val="1630615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E983DA-2829-D740-89E2-753D59E3E92A}"/>
              </a:ext>
            </a:extLst>
          </p:cNvPr>
          <p:cNvSpPr>
            <a:spLocks noGrp="1"/>
          </p:cNvSpPr>
          <p:nvPr>
            <p:ph type="title"/>
          </p:nvPr>
        </p:nvSpPr>
        <p:spPr>
          <a:xfrm>
            <a:off x="838200" y="545005"/>
            <a:ext cx="10515600" cy="1325563"/>
          </a:xfrm>
        </p:spPr>
        <p:txBody>
          <a:bodyPr/>
          <a:lstStyle/>
          <a:p>
            <a:pPr algn="ctr"/>
            <a:r>
              <a:rPr lang="sv-SE" b="1" dirty="0">
                <a:solidFill>
                  <a:schemeClr val="bg1"/>
                </a:solidFill>
              </a:rPr>
              <a:t>Introduktion</a:t>
            </a:r>
          </a:p>
        </p:txBody>
      </p:sp>
      <p:sp>
        <p:nvSpPr>
          <p:cNvPr id="3" name="Platshållare för innehåll 2">
            <a:extLst>
              <a:ext uri="{FF2B5EF4-FFF2-40B4-BE49-F238E27FC236}">
                <a16:creationId xmlns:a16="http://schemas.microsoft.com/office/drawing/2014/main" id="{B23860E7-5B8D-FA4B-8C77-41361B0B1184}"/>
              </a:ext>
            </a:extLst>
          </p:cNvPr>
          <p:cNvSpPr>
            <a:spLocks noGrp="1"/>
          </p:cNvSpPr>
          <p:nvPr>
            <p:ph idx="1"/>
          </p:nvPr>
        </p:nvSpPr>
        <p:spPr>
          <a:xfrm>
            <a:off x="838200" y="2002670"/>
            <a:ext cx="10515600" cy="3708582"/>
          </a:xfrm>
        </p:spPr>
        <p:txBody>
          <a:bodyPr numCol="2" spcCol="360000">
            <a:normAutofit/>
          </a:bodyPr>
          <a:lstStyle/>
          <a:p>
            <a:pPr marL="0" indent="0">
              <a:lnSpc>
                <a:spcPct val="110000"/>
              </a:lnSpc>
              <a:spcAft>
                <a:spcPts val="600"/>
              </a:spcAft>
              <a:buNone/>
            </a:pPr>
            <a:r>
              <a:rPr lang="sv-SE" sz="1800" dirty="0">
                <a:solidFill>
                  <a:schemeClr val="bg1"/>
                </a:solidFill>
              </a:rPr>
              <a:t>Vi står inför några av våra största utmaningar någonsin – globala utmaningar, inom ­exempelvis klimat och hälsa, som bara kan mötas med gemensam kraft. </a:t>
            </a:r>
          </a:p>
          <a:p>
            <a:pPr marL="0" indent="0">
              <a:lnSpc>
                <a:spcPct val="110000"/>
              </a:lnSpc>
              <a:spcAft>
                <a:spcPts val="600"/>
              </a:spcAft>
              <a:buNone/>
            </a:pPr>
            <a:r>
              <a:rPr lang="sv-SE" sz="1800" dirty="0">
                <a:solidFill>
                  <a:schemeClr val="bg1"/>
                </a:solidFill>
              </a:rPr>
              <a:t>Det kommer kräva fler och närmre samarbeten över alla gränser; mellan universitet, näringsliv och samhället i stort. Det kommer också kräva att kunskap och forskning vid våra lärosäten i ännu högre grad kommer samhället till nytta – inte minst för att motverka den faktaresistens vi ser allt fler tecken på idag. </a:t>
            </a:r>
          </a:p>
          <a:p>
            <a:pPr marL="0" indent="0">
              <a:lnSpc>
                <a:spcPct val="110000"/>
              </a:lnSpc>
              <a:spcAft>
                <a:spcPts val="600"/>
              </a:spcAft>
              <a:buNone/>
            </a:pPr>
            <a:r>
              <a:rPr lang="sv-SE" sz="1800" dirty="0">
                <a:solidFill>
                  <a:schemeClr val="bg1"/>
                </a:solidFill>
              </a:rPr>
              <a:t>Till syvende och sist handlar det om att </a:t>
            </a:r>
            <a:br>
              <a:rPr lang="sv-SE" sz="1800" dirty="0">
                <a:solidFill>
                  <a:schemeClr val="bg1"/>
                </a:solidFill>
              </a:rPr>
            </a:br>
            <a:r>
              <a:rPr lang="sv-SE" sz="1800" dirty="0">
                <a:solidFill>
                  <a:schemeClr val="bg1"/>
                </a:solidFill>
              </a:rPr>
              <a:t>värna vår demokrati. Och nyckeln, till såväl </a:t>
            </a:r>
            <a:br>
              <a:rPr lang="sv-SE" sz="1800" dirty="0">
                <a:solidFill>
                  <a:schemeClr val="bg1"/>
                </a:solidFill>
              </a:rPr>
            </a:br>
            <a:r>
              <a:rPr lang="sv-SE" sz="1800" dirty="0">
                <a:solidFill>
                  <a:schemeClr val="bg1"/>
                </a:solidFill>
              </a:rPr>
              <a:t>nya innovationer som en högre kvalitet i forskning och utbildning – samt en vidare kunskapsspridning i samhället – stavas </a:t>
            </a:r>
            <a:r>
              <a:rPr lang="sv-SE" sz="1800" i="1" dirty="0">
                <a:solidFill>
                  <a:schemeClr val="bg1"/>
                </a:solidFill>
              </a:rPr>
              <a:t>samverkan</a:t>
            </a:r>
            <a:r>
              <a:rPr lang="sv-SE" sz="1800" dirty="0">
                <a:solidFill>
                  <a:schemeClr val="bg1"/>
                </a:solidFill>
              </a:rPr>
              <a:t>. </a:t>
            </a:r>
          </a:p>
          <a:p>
            <a:pPr marL="0" indent="0">
              <a:lnSpc>
                <a:spcPct val="110000"/>
              </a:lnSpc>
              <a:spcAft>
                <a:spcPts val="600"/>
              </a:spcAft>
              <a:buNone/>
            </a:pPr>
            <a:r>
              <a:rPr lang="sv-SE" sz="1800" dirty="0">
                <a:solidFill>
                  <a:schemeClr val="bg1"/>
                </a:solidFill>
              </a:rPr>
              <a:t>Förmågan att samverka har med andra ord </a:t>
            </a:r>
            <a:br>
              <a:rPr lang="sv-SE" sz="1800" dirty="0">
                <a:solidFill>
                  <a:schemeClr val="bg1"/>
                </a:solidFill>
              </a:rPr>
            </a:br>
            <a:r>
              <a:rPr lang="sv-SE" sz="1800" dirty="0">
                <a:solidFill>
                  <a:schemeClr val="bg1"/>
                </a:solidFill>
              </a:rPr>
              <a:t>aldrig varit viktigare än idag. Därmed blir </a:t>
            </a:r>
            <a:br>
              <a:rPr lang="sv-SE" sz="1800" dirty="0">
                <a:solidFill>
                  <a:schemeClr val="bg1"/>
                </a:solidFill>
              </a:rPr>
            </a:br>
            <a:r>
              <a:rPr lang="sv-SE" sz="1800" dirty="0">
                <a:solidFill>
                  <a:schemeClr val="bg1"/>
                </a:solidFill>
              </a:rPr>
              <a:t>det också centralt hur samverkansskicklighet bedöms och meriteras – och det ska vi titta närmare på nu. </a:t>
            </a:r>
          </a:p>
        </p:txBody>
      </p:sp>
      <p:pic>
        <p:nvPicPr>
          <p:cNvPr id="7" name="Bildobjekt 6">
            <a:extLst>
              <a:ext uri="{FF2B5EF4-FFF2-40B4-BE49-F238E27FC236}">
                <a16:creationId xmlns:a16="http://schemas.microsoft.com/office/drawing/2014/main" id="{42FEA6C4-491D-F746-9DA2-3A6A85D4903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589741" y="6355248"/>
            <a:ext cx="1256268" cy="291283"/>
          </a:xfrm>
          <a:prstGeom prst="rect">
            <a:avLst/>
          </a:prstGeom>
        </p:spPr>
      </p:pic>
    </p:spTree>
    <p:extLst>
      <p:ext uri="{BB962C8B-B14F-4D97-AF65-F5344CB8AC3E}">
        <p14:creationId xmlns:p14="http://schemas.microsoft.com/office/powerpoint/2010/main" val="332783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A5B9B611-F23E-4D46-9B3F-47551AAF9EA3}"/>
              </a:ext>
            </a:extLst>
          </p:cNvPr>
          <p:cNvSpPr/>
          <p:nvPr/>
        </p:nvSpPr>
        <p:spPr>
          <a:xfrm>
            <a:off x="8452022" y="0"/>
            <a:ext cx="373997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Platshållare för innehåll 6" descr="En bild som visar dator, bärbar dator, tangentbord, video&#10;&#10;Automatiskt genererad beskrivning">
            <a:extLst>
              <a:ext uri="{FF2B5EF4-FFF2-40B4-BE49-F238E27FC236}">
                <a16:creationId xmlns:a16="http://schemas.microsoft.com/office/drawing/2014/main" id="{0C34789F-D908-AE45-A667-6D26D04EAABE}"/>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9742"/>
          <a:stretch/>
        </p:blipFill>
        <p:spPr>
          <a:xfrm>
            <a:off x="8442960" y="0"/>
            <a:ext cx="3749040" cy="6858001"/>
          </a:xfrm>
        </p:spPr>
      </p:pic>
      <p:sp>
        <p:nvSpPr>
          <p:cNvPr id="2" name="Rubrik 1">
            <a:extLst>
              <a:ext uri="{FF2B5EF4-FFF2-40B4-BE49-F238E27FC236}">
                <a16:creationId xmlns:a16="http://schemas.microsoft.com/office/drawing/2014/main" id="{60D60E61-69C0-5440-A46C-0B3074EC7455}"/>
              </a:ext>
            </a:extLst>
          </p:cNvPr>
          <p:cNvSpPr>
            <a:spLocks noGrp="1"/>
          </p:cNvSpPr>
          <p:nvPr>
            <p:ph type="title"/>
          </p:nvPr>
        </p:nvSpPr>
        <p:spPr>
          <a:xfrm>
            <a:off x="976746" y="891599"/>
            <a:ext cx="6809509" cy="1325563"/>
          </a:xfrm>
        </p:spPr>
        <p:txBody>
          <a:bodyPr>
            <a:normAutofit/>
          </a:bodyPr>
          <a:lstStyle/>
          <a:p>
            <a:r>
              <a:rPr lang="sv-SE" sz="4000" b="1" dirty="0">
                <a:solidFill>
                  <a:schemeClr val="tx2"/>
                </a:solidFill>
              </a:rPr>
              <a:t>Instruktioner till sökande</a:t>
            </a:r>
            <a:br>
              <a:rPr lang="sv-SE" sz="4000" b="1" dirty="0">
                <a:solidFill>
                  <a:schemeClr val="tx2"/>
                </a:solidFill>
              </a:rPr>
            </a:br>
            <a:r>
              <a:rPr lang="sv-SE" sz="4000" b="1" dirty="0">
                <a:solidFill>
                  <a:schemeClr val="tx2"/>
                </a:solidFill>
              </a:rPr>
              <a:t>för befordran/anställning</a:t>
            </a:r>
          </a:p>
        </p:txBody>
      </p:sp>
      <p:grpSp>
        <p:nvGrpSpPr>
          <p:cNvPr id="11" name="Grupp 10">
            <a:extLst>
              <a:ext uri="{FF2B5EF4-FFF2-40B4-BE49-F238E27FC236}">
                <a16:creationId xmlns:a16="http://schemas.microsoft.com/office/drawing/2014/main" id="{BE981A7C-BDD3-D945-A565-8E82CDF36250}"/>
              </a:ext>
            </a:extLst>
          </p:cNvPr>
          <p:cNvGrpSpPr/>
          <p:nvPr/>
        </p:nvGrpSpPr>
        <p:grpSpPr>
          <a:xfrm>
            <a:off x="1085661" y="3822393"/>
            <a:ext cx="2057822" cy="350198"/>
            <a:chOff x="1059451" y="4486286"/>
            <a:chExt cx="2057822" cy="350198"/>
          </a:xfrm>
        </p:grpSpPr>
        <p:pic>
          <p:nvPicPr>
            <p:cNvPr id="4" name="Bildobjekt 3">
              <a:extLst>
                <a:ext uri="{FF2B5EF4-FFF2-40B4-BE49-F238E27FC236}">
                  <a16:creationId xmlns:a16="http://schemas.microsoft.com/office/drawing/2014/main" id="{59B8889E-DB26-9F46-8D65-6B2C321CFB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 t="-1" r="-4786" b="-7241"/>
            <a:stretch/>
          </p:blipFill>
          <p:spPr>
            <a:xfrm>
              <a:off x="1059451" y="4570534"/>
              <a:ext cx="225463" cy="196063"/>
            </a:xfrm>
            <a:prstGeom prst="rect">
              <a:avLst/>
            </a:prstGeom>
          </p:spPr>
        </p:pic>
        <p:sp>
          <p:nvSpPr>
            <p:cNvPr id="8" name="Rubrik 1">
              <a:extLst>
                <a:ext uri="{FF2B5EF4-FFF2-40B4-BE49-F238E27FC236}">
                  <a16:creationId xmlns:a16="http://schemas.microsoft.com/office/drawing/2014/main" id="{BA214532-439D-A744-ACF7-AC36327B9292}"/>
                </a:ext>
              </a:extLst>
            </p:cNvPr>
            <p:cNvSpPr txBox="1">
              <a:spLocks/>
            </p:cNvSpPr>
            <p:nvPr/>
          </p:nvSpPr>
          <p:spPr>
            <a:xfrm>
              <a:off x="1284784" y="4486286"/>
              <a:ext cx="1832489" cy="350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b="1" dirty="0">
                  <a:solidFill>
                    <a:schemeClr val="accent1"/>
                  </a:solidFill>
                </a:rPr>
                <a:t>REFLEKTION</a:t>
              </a:r>
            </a:p>
          </p:txBody>
        </p:sp>
      </p:grpSp>
      <p:sp>
        <p:nvSpPr>
          <p:cNvPr id="9" name="Rubrik 1">
            <a:extLst>
              <a:ext uri="{FF2B5EF4-FFF2-40B4-BE49-F238E27FC236}">
                <a16:creationId xmlns:a16="http://schemas.microsoft.com/office/drawing/2014/main" id="{D4B1A141-8044-6C4E-9E1E-45B63EA70FC6}"/>
              </a:ext>
            </a:extLst>
          </p:cNvPr>
          <p:cNvSpPr txBox="1">
            <a:spLocks/>
          </p:cNvSpPr>
          <p:nvPr/>
        </p:nvSpPr>
        <p:spPr>
          <a:xfrm>
            <a:off x="991815" y="2421924"/>
            <a:ext cx="6603471" cy="165131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800" b="1" dirty="0">
                <a:solidFill>
                  <a:schemeClr val="tx1"/>
                </a:solidFill>
              </a:rPr>
              <a:t>Instruktioner</a:t>
            </a:r>
            <a:r>
              <a:rPr lang="sv-SE" sz="1800" dirty="0">
                <a:solidFill>
                  <a:schemeClr val="tx1"/>
                </a:solidFill>
              </a:rPr>
              <a:t> angående utformning av ansökan till anställning eller befordran är avsedda att ge sökande </a:t>
            </a:r>
            <a:r>
              <a:rPr lang="sv-SE" sz="1800" b="1" dirty="0">
                <a:solidFill>
                  <a:schemeClr val="tx1"/>
                </a:solidFill>
              </a:rPr>
              <a:t>vägledning</a:t>
            </a:r>
            <a:r>
              <a:rPr lang="sv-SE" sz="1800" dirty="0">
                <a:solidFill>
                  <a:schemeClr val="tx1"/>
                </a:solidFill>
              </a:rPr>
              <a:t> om hur en </a:t>
            </a:r>
            <a:r>
              <a:rPr lang="sv-SE" sz="1800" b="1" dirty="0">
                <a:solidFill>
                  <a:schemeClr val="tx1"/>
                </a:solidFill>
              </a:rPr>
              <a:t>ansökan</a:t>
            </a:r>
            <a:r>
              <a:rPr lang="sv-SE" sz="1800" dirty="0">
                <a:solidFill>
                  <a:schemeClr val="tx1"/>
                </a:solidFill>
              </a:rPr>
              <a:t> bör utformas och vilka </a:t>
            </a:r>
            <a:r>
              <a:rPr lang="sv-SE" sz="1800" b="1" dirty="0">
                <a:solidFill>
                  <a:schemeClr val="tx1"/>
                </a:solidFill>
              </a:rPr>
              <a:t>handlingar</a:t>
            </a:r>
            <a:r>
              <a:rPr lang="sv-SE" sz="1800" dirty="0">
                <a:solidFill>
                  <a:schemeClr val="tx1"/>
                </a:solidFill>
              </a:rPr>
              <a:t> som bör och skall bifogas. </a:t>
            </a:r>
          </a:p>
        </p:txBody>
      </p:sp>
      <p:sp>
        <p:nvSpPr>
          <p:cNvPr id="10" name="Rubrik 1">
            <a:extLst>
              <a:ext uri="{FF2B5EF4-FFF2-40B4-BE49-F238E27FC236}">
                <a16:creationId xmlns:a16="http://schemas.microsoft.com/office/drawing/2014/main" id="{9D7BCF62-6E58-F14D-8265-E8F9392F3FEC}"/>
              </a:ext>
            </a:extLst>
          </p:cNvPr>
          <p:cNvSpPr txBox="1">
            <a:spLocks/>
          </p:cNvSpPr>
          <p:nvPr/>
        </p:nvSpPr>
        <p:spPr>
          <a:xfrm>
            <a:off x="955723" y="4238368"/>
            <a:ext cx="6507758" cy="19684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2200"/>
              </a:spcBef>
            </a:pPr>
            <a:r>
              <a:rPr lang="sv-SE" sz="1600" b="1" dirty="0"/>
              <a:t>Finns det riktlinjer för hur samverkansmeriter ska beskrivas?</a:t>
            </a:r>
          </a:p>
          <a:p>
            <a:pPr marL="285750" indent="-285750">
              <a:lnSpc>
                <a:spcPct val="100000"/>
              </a:lnSpc>
              <a:spcBef>
                <a:spcPts val="600"/>
              </a:spcBef>
              <a:buClr>
                <a:schemeClr val="accent1"/>
              </a:buClr>
              <a:buSzPct val="130000"/>
              <a:buFont typeface="Arial" panose="020B0604020202020204" pitchFamily="34" charset="0"/>
              <a:buChar char="•"/>
            </a:pPr>
            <a:r>
              <a:rPr lang="sv-SE" sz="1600" dirty="0"/>
              <a:t>Utrymme för egenreflektion </a:t>
            </a:r>
          </a:p>
          <a:p>
            <a:pPr marL="285750" indent="-285750">
              <a:lnSpc>
                <a:spcPct val="100000"/>
              </a:lnSpc>
              <a:spcBef>
                <a:spcPts val="600"/>
              </a:spcBef>
              <a:buClr>
                <a:schemeClr val="accent1"/>
              </a:buClr>
              <a:buSzPct val="130000"/>
              <a:buFont typeface="Arial" panose="020B0604020202020204" pitchFamily="34" charset="0"/>
              <a:buChar char="•"/>
            </a:pPr>
            <a:r>
              <a:rPr lang="sv-SE" sz="1600" dirty="0"/>
              <a:t>Exemplifierade mallar/checklistor</a:t>
            </a:r>
          </a:p>
          <a:p>
            <a:pPr marL="285750" indent="-285750">
              <a:lnSpc>
                <a:spcPct val="100000"/>
              </a:lnSpc>
              <a:spcBef>
                <a:spcPts val="600"/>
              </a:spcBef>
              <a:buClr>
                <a:schemeClr val="accent1"/>
              </a:buClr>
              <a:buSzPct val="130000"/>
              <a:buFont typeface="Arial" panose="020B0604020202020204" pitchFamily="34" charset="0"/>
              <a:buChar char="•"/>
            </a:pPr>
            <a:r>
              <a:rPr lang="sv-SE" sz="1600" dirty="0"/>
              <a:t>Krav på dokumentation</a:t>
            </a:r>
          </a:p>
        </p:txBody>
      </p:sp>
      <p:sp>
        <p:nvSpPr>
          <p:cNvPr id="12" name="Rubrik 1">
            <a:extLst>
              <a:ext uri="{FF2B5EF4-FFF2-40B4-BE49-F238E27FC236}">
                <a16:creationId xmlns:a16="http://schemas.microsoft.com/office/drawing/2014/main" id="{262F3392-3AC0-0B4A-BEB7-2EA1DFD29ADF}"/>
              </a:ext>
            </a:extLst>
          </p:cNvPr>
          <p:cNvSpPr txBox="1">
            <a:spLocks/>
          </p:cNvSpPr>
          <p:nvPr/>
        </p:nvSpPr>
        <p:spPr>
          <a:xfrm>
            <a:off x="9209314" y="2002977"/>
            <a:ext cx="2307772" cy="28520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sv-SE" sz="1800" dirty="0">
                <a:solidFill>
                  <a:schemeClr val="bg1"/>
                </a:solidFill>
              </a:rPr>
              <a:t>För att underlätta processen för </a:t>
            </a:r>
            <a:br>
              <a:rPr lang="sv-SE" sz="1800" dirty="0">
                <a:solidFill>
                  <a:schemeClr val="bg1"/>
                </a:solidFill>
              </a:rPr>
            </a:br>
            <a:r>
              <a:rPr lang="sv-SE" sz="1800" dirty="0">
                <a:solidFill>
                  <a:schemeClr val="bg1"/>
                </a:solidFill>
              </a:rPr>
              <a:t>såväl sökande som utvärderande bör tydliga instruktioner finnas.</a:t>
            </a:r>
          </a:p>
        </p:txBody>
      </p:sp>
      <p:pic>
        <p:nvPicPr>
          <p:cNvPr id="13" name="Bildobjekt 12">
            <a:extLst>
              <a:ext uri="{FF2B5EF4-FFF2-40B4-BE49-F238E27FC236}">
                <a16:creationId xmlns:a16="http://schemas.microsoft.com/office/drawing/2014/main" id="{73A60D06-5AF2-9D40-AF29-879F32AD91A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589741" y="6355248"/>
            <a:ext cx="1256268" cy="291283"/>
          </a:xfrm>
          <a:prstGeom prst="rect">
            <a:avLst/>
          </a:prstGeom>
        </p:spPr>
      </p:pic>
      <p:pic>
        <p:nvPicPr>
          <p:cNvPr id="14" name="Bildobjekt 13">
            <a:extLst>
              <a:ext uri="{FF2B5EF4-FFF2-40B4-BE49-F238E27FC236}">
                <a16:creationId xmlns:a16="http://schemas.microsoft.com/office/drawing/2014/main" id="{E1E1CE77-9802-CC4E-BCB3-773609F2E724}"/>
              </a:ext>
            </a:extLst>
          </p:cNvPr>
          <p:cNvPicPr>
            <a:picLocks noChangeAspect="1"/>
          </p:cNvPicPr>
          <p:nvPr/>
        </p:nvPicPr>
        <p:blipFill>
          <a:blip r:embed="rId5"/>
          <a:srcRect/>
          <a:stretch/>
        </p:blipFill>
        <p:spPr>
          <a:xfrm>
            <a:off x="198082" y="233094"/>
            <a:ext cx="748476" cy="568288"/>
          </a:xfrm>
          <a:prstGeom prst="rect">
            <a:avLst/>
          </a:prstGeom>
        </p:spPr>
      </p:pic>
      <p:sp>
        <p:nvSpPr>
          <p:cNvPr id="18" name="Rubrik 1">
            <a:extLst>
              <a:ext uri="{FF2B5EF4-FFF2-40B4-BE49-F238E27FC236}">
                <a16:creationId xmlns:a16="http://schemas.microsoft.com/office/drawing/2014/main" id="{8E58F19A-D5F9-2843-ABD8-9A73786B5DE3}"/>
              </a:ext>
            </a:extLst>
          </p:cNvPr>
          <p:cNvSpPr txBox="1">
            <a:spLocks/>
          </p:cNvSpPr>
          <p:nvPr/>
        </p:nvSpPr>
        <p:spPr>
          <a:xfrm>
            <a:off x="1000814" y="148899"/>
            <a:ext cx="8363164" cy="34912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2800"/>
              </a:spcBef>
            </a:pPr>
            <a:r>
              <a:rPr lang="sv-SE" sz="900" dirty="0">
                <a:solidFill>
                  <a:schemeClr val="accent6">
                    <a:lumMod val="75000"/>
                  </a:schemeClr>
                </a:solidFill>
              </a:rPr>
              <a:t>Lärosätets samverkansstrategi / Anställningsordning / Behov / </a:t>
            </a:r>
            <a:r>
              <a:rPr lang="sv-SE" sz="900" b="1" dirty="0">
                <a:solidFill>
                  <a:schemeClr val="accent6">
                    <a:lumMod val="75000"/>
                  </a:schemeClr>
                </a:solidFill>
              </a:rPr>
              <a:t>Ansökan</a:t>
            </a:r>
            <a:r>
              <a:rPr lang="sv-SE" sz="900" dirty="0">
                <a:solidFill>
                  <a:schemeClr val="accent6">
                    <a:lumMod val="75000"/>
                  </a:schemeClr>
                </a:solidFill>
              </a:rPr>
              <a:t> / Urval och beslut / Anställning / Utvecklingssamtal / Meritportfölj</a:t>
            </a:r>
          </a:p>
        </p:txBody>
      </p:sp>
    </p:spTree>
    <p:extLst>
      <p:ext uri="{BB962C8B-B14F-4D97-AF65-F5344CB8AC3E}">
        <p14:creationId xmlns:p14="http://schemas.microsoft.com/office/powerpoint/2010/main" val="3627013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917236D5-754B-594A-A23E-DFFD4DD1CFA3}"/>
              </a:ext>
            </a:extLst>
          </p:cNvPr>
          <p:cNvSpPr/>
          <p:nvPr/>
        </p:nvSpPr>
        <p:spPr>
          <a:xfrm>
            <a:off x="8452022" y="0"/>
            <a:ext cx="373997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Platshållare för innehåll 6" descr="En bild som visar dator, bärbar dator, tangentbord, video&#10;&#10;Automatiskt genererad beskrivning">
            <a:extLst>
              <a:ext uri="{FF2B5EF4-FFF2-40B4-BE49-F238E27FC236}">
                <a16:creationId xmlns:a16="http://schemas.microsoft.com/office/drawing/2014/main" id="{32882FEC-2A2D-DE42-8F6E-C996DE6ED55C}"/>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9742"/>
          <a:stretch/>
        </p:blipFill>
        <p:spPr>
          <a:xfrm>
            <a:off x="8442960" y="0"/>
            <a:ext cx="3749040" cy="6858001"/>
          </a:xfrm>
        </p:spPr>
      </p:pic>
      <p:sp>
        <p:nvSpPr>
          <p:cNvPr id="2" name="Rubrik 1">
            <a:extLst>
              <a:ext uri="{FF2B5EF4-FFF2-40B4-BE49-F238E27FC236}">
                <a16:creationId xmlns:a16="http://schemas.microsoft.com/office/drawing/2014/main" id="{60D60E61-69C0-5440-A46C-0B3074EC7455}"/>
              </a:ext>
            </a:extLst>
          </p:cNvPr>
          <p:cNvSpPr>
            <a:spLocks noGrp="1"/>
          </p:cNvSpPr>
          <p:nvPr>
            <p:ph type="title"/>
          </p:nvPr>
        </p:nvSpPr>
        <p:spPr>
          <a:xfrm>
            <a:off x="976746" y="891599"/>
            <a:ext cx="6809509" cy="1325563"/>
          </a:xfrm>
        </p:spPr>
        <p:txBody>
          <a:bodyPr>
            <a:normAutofit/>
          </a:bodyPr>
          <a:lstStyle/>
          <a:p>
            <a:r>
              <a:rPr lang="sv-SE" sz="4000" b="1" dirty="0">
                <a:solidFill>
                  <a:schemeClr val="tx2"/>
                </a:solidFill>
              </a:rPr>
              <a:t>CV-mallar för anställning </a:t>
            </a:r>
            <a:br>
              <a:rPr lang="sv-SE" sz="4000" b="1" dirty="0">
                <a:solidFill>
                  <a:schemeClr val="tx2"/>
                </a:solidFill>
              </a:rPr>
            </a:br>
            <a:r>
              <a:rPr lang="sv-SE" sz="4000" b="1" dirty="0">
                <a:solidFill>
                  <a:schemeClr val="tx2"/>
                </a:solidFill>
              </a:rPr>
              <a:t>och befordran av lärare</a:t>
            </a:r>
          </a:p>
        </p:txBody>
      </p:sp>
      <p:grpSp>
        <p:nvGrpSpPr>
          <p:cNvPr id="11" name="Grupp 10">
            <a:extLst>
              <a:ext uri="{FF2B5EF4-FFF2-40B4-BE49-F238E27FC236}">
                <a16:creationId xmlns:a16="http://schemas.microsoft.com/office/drawing/2014/main" id="{BE981A7C-BDD3-D945-A565-8E82CDF36250}"/>
              </a:ext>
            </a:extLst>
          </p:cNvPr>
          <p:cNvGrpSpPr/>
          <p:nvPr/>
        </p:nvGrpSpPr>
        <p:grpSpPr>
          <a:xfrm>
            <a:off x="1096547" y="3543292"/>
            <a:ext cx="2057822" cy="350198"/>
            <a:chOff x="1059451" y="4486286"/>
            <a:chExt cx="2057822" cy="350198"/>
          </a:xfrm>
        </p:grpSpPr>
        <p:pic>
          <p:nvPicPr>
            <p:cNvPr id="4" name="Bildobjekt 3">
              <a:extLst>
                <a:ext uri="{FF2B5EF4-FFF2-40B4-BE49-F238E27FC236}">
                  <a16:creationId xmlns:a16="http://schemas.microsoft.com/office/drawing/2014/main" id="{59B8889E-DB26-9F46-8D65-6B2C321CFB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74" b="-1125"/>
            <a:stretch/>
          </p:blipFill>
          <p:spPr>
            <a:xfrm>
              <a:off x="1059451" y="4570535"/>
              <a:ext cx="214577" cy="184878"/>
            </a:xfrm>
            <a:prstGeom prst="rect">
              <a:avLst/>
            </a:prstGeom>
          </p:spPr>
        </p:pic>
        <p:sp>
          <p:nvSpPr>
            <p:cNvPr id="8" name="Rubrik 1">
              <a:extLst>
                <a:ext uri="{FF2B5EF4-FFF2-40B4-BE49-F238E27FC236}">
                  <a16:creationId xmlns:a16="http://schemas.microsoft.com/office/drawing/2014/main" id="{BA214532-439D-A744-ACF7-AC36327B9292}"/>
                </a:ext>
              </a:extLst>
            </p:cNvPr>
            <p:cNvSpPr txBox="1">
              <a:spLocks/>
            </p:cNvSpPr>
            <p:nvPr/>
          </p:nvSpPr>
          <p:spPr>
            <a:xfrm>
              <a:off x="1284784" y="4486286"/>
              <a:ext cx="1832489" cy="350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b="1" dirty="0">
                  <a:solidFill>
                    <a:schemeClr val="accent1"/>
                  </a:solidFill>
                </a:rPr>
                <a:t>REFLEKTION</a:t>
              </a:r>
            </a:p>
          </p:txBody>
        </p:sp>
      </p:grpSp>
      <p:sp>
        <p:nvSpPr>
          <p:cNvPr id="9" name="Rubrik 1">
            <a:extLst>
              <a:ext uri="{FF2B5EF4-FFF2-40B4-BE49-F238E27FC236}">
                <a16:creationId xmlns:a16="http://schemas.microsoft.com/office/drawing/2014/main" id="{D4B1A141-8044-6C4E-9E1E-45B63EA70FC6}"/>
              </a:ext>
            </a:extLst>
          </p:cNvPr>
          <p:cNvSpPr txBox="1">
            <a:spLocks/>
          </p:cNvSpPr>
          <p:nvPr/>
        </p:nvSpPr>
        <p:spPr>
          <a:xfrm>
            <a:off x="991815" y="2316994"/>
            <a:ext cx="6713129" cy="165131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800" dirty="0">
                <a:solidFill>
                  <a:schemeClr val="tx1"/>
                </a:solidFill>
              </a:rPr>
              <a:t>I syfte att </a:t>
            </a:r>
            <a:r>
              <a:rPr lang="sv-SE" sz="1800" b="1" dirty="0">
                <a:solidFill>
                  <a:schemeClr val="tx1"/>
                </a:solidFill>
              </a:rPr>
              <a:t>underlätta hanteringen av ansökningar </a:t>
            </a:r>
            <a:br>
              <a:rPr lang="sv-SE" sz="1800" b="1" dirty="0">
                <a:solidFill>
                  <a:schemeClr val="tx1"/>
                </a:solidFill>
              </a:rPr>
            </a:br>
            <a:r>
              <a:rPr lang="sv-SE" sz="1800" dirty="0">
                <a:solidFill>
                  <a:schemeClr val="tx1"/>
                </a:solidFill>
              </a:rPr>
              <a:t>tillhandhålls ofta en CV-mall som anger de uppgifter som efterfrågas i processen. Olika punkter i mallen äger mer relevans beroende på sökt befattning. </a:t>
            </a:r>
          </a:p>
        </p:txBody>
      </p:sp>
      <p:sp>
        <p:nvSpPr>
          <p:cNvPr id="10" name="Rubrik 1">
            <a:extLst>
              <a:ext uri="{FF2B5EF4-FFF2-40B4-BE49-F238E27FC236}">
                <a16:creationId xmlns:a16="http://schemas.microsoft.com/office/drawing/2014/main" id="{9D7BCF62-6E58-F14D-8265-E8F9392F3FEC}"/>
              </a:ext>
            </a:extLst>
          </p:cNvPr>
          <p:cNvSpPr txBox="1">
            <a:spLocks/>
          </p:cNvSpPr>
          <p:nvPr/>
        </p:nvSpPr>
        <p:spPr>
          <a:xfrm>
            <a:off x="966609" y="3957404"/>
            <a:ext cx="6579250" cy="2743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800"/>
              </a:spcBef>
            </a:pPr>
            <a:r>
              <a:rPr lang="sv-SE" sz="1600" b="1" dirty="0"/>
              <a:t>Vilket stöd ger CV-mallen för att beskriva samverkansmeriter?</a:t>
            </a:r>
          </a:p>
          <a:p>
            <a:pPr marL="342900" indent="-342900">
              <a:lnSpc>
                <a:spcPct val="100000"/>
              </a:lnSpc>
              <a:spcBef>
                <a:spcPts val="600"/>
              </a:spcBef>
              <a:buClr>
                <a:schemeClr val="accent1"/>
              </a:buClr>
              <a:buSzPct val="130000"/>
              <a:buFont typeface="Arial" panose="020B0604020202020204" pitchFamily="34" charset="0"/>
              <a:buChar char="•"/>
            </a:pPr>
            <a:r>
              <a:rPr lang="sv-SE" sz="1400" dirty="0"/>
              <a:t>Under vetenskapliga meriter (t.ex. planerad forskningssamverkan med samhälle och näringsliv)</a:t>
            </a:r>
          </a:p>
          <a:p>
            <a:pPr marL="342900" indent="-342900">
              <a:lnSpc>
                <a:spcPct val="100000"/>
              </a:lnSpc>
              <a:spcBef>
                <a:spcPts val="600"/>
              </a:spcBef>
              <a:buClr>
                <a:schemeClr val="accent1"/>
              </a:buClr>
              <a:buSzPct val="130000"/>
              <a:buFont typeface="Arial" panose="020B0604020202020204" pitchFamily="34" charset="0"/>
              <a:buChar char="•"/>
            </a:pPr>
            <a:r>
              <a:rPr lang="sv-SE" sz="1400" dirty="0"/>
              <a:t>Under pedagogiska meriter (t.ex. pedagogisk aktivitet utanför universitet och högskola och i samverkan med kringliggande samhälle och näringsliv, populärvetenskapliga presentationer)</a:t>
            </a:r>
          </a:p>
          <a:p>
            <a:pPr marL="342900" indent="-342900">
              <a:lnSpc>
                <a:spcPct val="100000"/>
              </a:lnSpc>
              <a:spcBef>
                <a:spcPts val="600"/>
              </a:spcBef>
              <a:buClr>
                <a:schemeClr val="accent1"/>
              </a:buClr>
              <a:buSzPct val="130000"/>
              <a:buFont typeface="Arial" panose="020B0604020202020204" pitchFamily="34" charset="0"/>
              <a:buChar char="•"/>
            </a:pPr>
            <a:r>
              <a:rPr lang="sv-SE" sz="1400" dirty="0">
                <a:latin typeface="+mn-lt"/>
              </a:rPr>
              <a:t>Externa kontakter och extern verksamhet (t.ex. näringslivs- och myndighetssamverkan, ledamot av styrelser inom företag och myndigheter. </a:t>
            </a:r>
          </a:p>
          <a:p>
            <a:pPr marL="342900" indent="-342900">
              <a:lnSpc>
                <a:spcPct val="100000"/>
              </a:lnSpc>
              <a:spcBef>
                <a:spcPts val="600"/>
              </a:spcBef>
              <a:buClr>
                <a:schemeClr val="accent1"/>
              </a:buClr>
              <a:buSzPct val="130000"/>
              <a:buFont typeface="Arial" panose="020B0604020202020204" pitchFamily="34" charset="0"/>
              <a:buChar char="•"/>
            </a:pPr>
            <a:r>
              <a:rPr lang="sv-SE" sz="1400" dirty="0">
                <a:latin typeface="+mn-lt"/>
              </a:rPr>
              <a:t>Samverkan som separat merit</a:t>
            </a:r>
          </a:p>
        </p:txBody>
      </p:sp>
      <p:sp>
        <p:nvSpPr>
          <p:cNvPr id="12" name="Rubrik 1">
            <a:extLst>
              <a:ext uri="{FF2B5EF4-FFF2-40B4-BE49-F238E27FC236}">
                <a16:creationId xmlns:a16="http://schemas.microsoft.com/office/drawing/2014/main" id="{262F3392-3AC0-0B4A-BEB7-2EA1DFD29ADF}"/>
              </a:ext>
            </a:extLst>
          </p:cNvPr>
          <p:cNvSpPr txBox="1">
            <a:spLocks/>
          </p:cNvSpPr>
          <p:nvPr/>
        </p:nvSpPr>
        <p:spPr>
          <a:xfrm>
            <a:off x="9122228" y="1088572"/>
            <a:ext cx="2656115" cy="49312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sv-SE" sz="1800" dirty="0">
                <a:solidFill>
                  <a:schemeClr val="bg1"/>
                </a:solidFill>
              </a:rPr>
              <a:t>CV-mallen är ett gott </a:t>
            </a:r>
            <a:br>
              <a:rPr lang="sv-SE" sz="1800" dirty="0">
                <a:solidFill>
                  <a:schemeClr val="bg1"/>
                </a:solidFill>
              </a:rPr>
            </a:br>
            <a:r>
              <a:rPr lang="sv-SE" sz="1800" dirty="0">
                <a:solidFill>
                  <a:schemeClr val="bg1"/>
                </a:solidFill>
              </a:rPr>
              <a:t>stöd för den sökande, </a:t>
            </a:r>
            <a:br>
              <a:rPr lang="sv-SE" sz="1800" dirty="0">
                <a:solidFill>
                  <a:schemeClr val="bg1"/>
                </a:solidFill>
              </a:rPr>
            </a:br>
            <a:r>
              <a:rPr lang="sv-SE" sz="1800" dirty="0">
                <a:solidFill>
                  <a:schemeClr val="bg1"/>
                </a:solidFill>
              </a:rPr>
              <a:t>rätt utformad avspeglar den </a:t>
            </a:r>
            <a:r>
              <a:rPr lang="sv-SE" sz="1800" spc="-150" dirty="0">
                <a:solidFill>
                  <a:schemeClr val="bg1"/>
                </a:solidFill>
              </a:rPr>
              <a:t>bedömningsgrunderna</a:t>
            </a:r>
            <a:r>
              <a:rPr lang="sv-SE" sz="1800" dirty="0">
                <a:solidFill>
                  <a:schemeClr val="bg1"/>
                </a:solidFill>
              </a:rPr>
              <a:t> </a:t>
            </a:r>
            <a:br>
              <a:rPr lang="sv-SE" sz="1800" dirty="0">
                <a:solidFill>
                  <a:schemeClr val="bg1"/>
                </a:solidFill>
              </a:rPr>
            </a:br>
            <a:r>
              <a:rPr lang="sv-SE" sz="1800" dirty="0">
                <a:solidFill>
                  <a:schemeClr val="bg1"/>
                </a:solidFill>
              </a:rPr>
              <a:t>i anställningsprofilen</a:t>
            </a:r>
            <a:br>
              <a:rPr lang="sv-SE" sz="1800" dirty="0">
                <a:solidFill>
                  <a:schemeClr val="bg1"/>
                </a:solidFill>
              </a:rPr>
            </a:br>
            <a:r>
              <a:rPr lang="sv-SE" sz="1800" dirty="0">
                <a:solidFill>
                  <a:schemeClr val="bg1"/>
                </a:solidFill>
              </a:rPr>
              <a:t>och lärosätets anställningsordning.</a:t>
            </a:r>
          </a:p>
        </p:txBody>
      </p:sp>
      <p:pic>
        <p:nvPicPr>
          <p:cNvPr id="13" name="Bildobjekt 12">
            <a:extLst>
              <a:ext uri="{FF2B5EF4-FFF2-40B4-BE49-F238E27FC236}">
                <a16:creationId xmlns:a16="http://schemas.microsoft.com/office/drawing/2014/main" id="{D338F325-5766-8942-AEB4-AECE231F1C9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589741" y="6355248"/>
            <a:ext cx="1256268" cy="291283"/>
          </a:xfrm>
          <a:prstGeom prst="rect">
            <a:avLst/>
          </a:prstGeom>
        </p:spPr>
      </p:pic>
      <p:pic>
        <p:nvPicPr>
          <p:cNvPr id="16" name="Bildobjekt 15">
            <a:extLst>
              <a:ext uri="{FF2B5EF4-FFF2-40B4-BE49-F238E27FC236}">
                <a16:creationId xmlns:a16="http://schemas.microsoft.com/office/drawing/2014/main" id="{BF72FE98-9DA6-C947-B889-266905A83BE1}"/>
              </a:ext>
            </a:extLst>
          </p:cNvPr>
          <p:cNvPicPr>
            <a:picLocks noChangeAspect="1"/>
          </p:cNvPicPr>
          <p:nvPr/>
        </p:nvPicPr>
        <p:blipFill>
          <a:blip r:embed="rId5"/>
          <a:srcRect/>
          <a:stretch/>
        </p:blipFill>
        <p:spPr>
          <a:xfrm>
            <a:off x="198082" y="233094"/>
            <a:ext cx="748475" cy="568287"/>
          </a:xfrm>
          <a:prstGeom prst="rect">
            <a:avLst/>
          </a:prstGeom>
        </p:spPr>
      </p:pic>
      <p:sp>
        <p:nvSpPr>
          <p:cNvPr id="18" name="Rubrik 1">
            <a:extLst>
              <a:ext uri="{FF2B5EF4-FFF2-40B4-BE49-F238E27FC236}">
                <a16:creationId xmlns:a16="http://schemas.microsoft.com/office/drawing/2014/main" id="{BB33BF83-FCA5-3947-B035-A304ECBABEDB}"/>
              </a:ext>
            </a:extLst>
          </p:cNvPr>
          <p:cNvSpPr txBox="1">
            <a:spLocks/>
          </p:cNvSpPr>
          <p:nvPr/>
        </p:nvSpPr>
        <p:spPr>
          <a:xfrm>
            <a:off x="1000814" y="148899"/>
            <a:ext cx="8363164" cy="34912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2800"/>
              </a:spcBef>
            </a:pPr>
            <a:r>
              <a:rPr lang="sv-SE" sz="900" dirty="0">
                <a:solidFill>
                  <a:schemeClr val="accent6">
                    <a:lumMod val="75000"/>
                  </a:schemeClr>
                </a:solidFill>
              </a:rPr>
              <a:t>Lärosätets samverkansstrategi / Anställningsordning / Behov / </a:t>
            </a:r>
            <a:r>
              <a:rPr lang="sv-SE" sz="900" b="1" dirty="0">
                <a:solidFill>
                  <a:schemeClr val="accent6">
                    <a:lumMod val="75000"/>
                  </a:schemeClr>
                </a:solidFill>
              </a:rPr>
              <a:t>Ansökan</a:t>
            </a:r>
            <a:r>
              <a:rPr lang="sv-SE" sz="900" dirty="0">
                <a:solidFill>
                  <a:schemeClr val="accent6">
                    <a:lumMod val="75000"/>
                  </a:schemeClr>
                </a:solidFill>
              </a:rPr>
              <a:t> / Urval och beslut / Anställning / Utvecklingssamtal / Meritportfölj</a:t>
            </a:r>
          </a:p>
        </p:txBody>
      </p:sp>
    </p:spTree>
    <p:extLst>
      <p:ext uri="{BB962C8B-B14F-4D97-AF65-F5344CB8AC3E}">
        <p14:creationId xmlns:p14="http://schemas.microsoft.com/office/powerpoint/2010/main" val="1597195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7C14F3E0-F31E-924A-9448-CF1144400456}"/>
              </a:ext>
            </a:extLst>
          </p:cNvPr>
          <p:cNvSpPr/>
          <p:nvPr/>
        </p:nvSpPr>
        <p:spPr>
          <a:xfrm>
            <a:off x="8452022" y="0"/>
            <a:ext cx="373997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Platshållare för innehåll 6" descr="En bild som visar dator, bärbar dator, tangentbord, video&#10;&#10;Automatiskt genererad beskrivning">
            <a:extLst>
              <a:ext uri="{FF2B5EF4-FFF2-40B4-BE49-F238E27FC236}">
                <a16:creationId xmlns:a16="http://schemas.microsoft.com/office/drawing/2014/main" id="{EEDBF71C-5297-9743-BA1D-EB55681F746D}"/>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9742"/>
          <a:stretch/>
        </p:blipFill>
        <p:spPr>
          <a:xfrm>
            <a:off x="8442960" y="0"/>
            <a:ext cx="3749040" cy="6858001"/>
          </a:xfrm>
        </p:spPr>
      </p:pic>
      <p:sp>
        <p:nvSpPr>
          <p:cNvPr id="2" name="Rubrik 1">
            <a:extLst>
              <a:ext uri="{FF2B5EF4-FFF2-40B4-BE49-F238E27FC236}">
                <a16:creationId xmlns:a16="http://schemas.microsoft.com/office/drawing/2014/main" id="{60D60E61-69C0-5440-A46C-0B3074EC7455}"/>
              </a:ext>
            </a:extLst>
          </p:cNvPr>
          <p:cNvSpPr>
            <a:spLocks noGrp="1"/>
          </p:cNvSpPr>
          <p:nvPr>
            <p:ph type="title"/>
          </p:nvPr>
        </p:nvSpPr>
        <p:spPr>
          <a:xfrm>
            <a:off x="976746" y="891599"/>
            <a:ext cx="6809509" cy="1325563"/>
          </a:xfrm>
        </p:spPr>
        <p:txBody>
          <a:bodyPr>
            <a:normAutofit/>
          </a:bodyPr>
          <a:lstStyle/>
          <a:p>
            <a:r>
              <a:rPr lang="sv-SE" sz="4000" b="1" dirty="0">
                <a:solidFill>
                  <a:schemeClr val="tx2"/>
                </a:solidFill>
              </a:rPr>
              <a:t>Instruktioner </a:t>
            </a:r>
            <a:br>
              <a:rPr lang="sv-SE" sz="4000" b="1" dirty="0">
                <a:solidFill>
                  <a:schemeClr val="tx2"/>
                </a:solidFill>
              </a:rPr>
            </a:br>
            <a:r>
              <a:rPr lang="sv-SE" sz="4000" b="1" dirty="0">
                <a:solidFill>
                  <a:schemeClr val="tx2"/>
                </a:solidFill>
              </a:rPr>
              <a:t>till sakkunniga</a:t>
            </a:r>
          </a:p>
        </p:txBody>
      </p:sp>
      <p:grpSp>
        <p:nvGrpSpPr>
          <p:cNvPr id="11" name="Grupp 10">
            <a:extLst>
              <a:ext uri="{FF2B5EF4-FFF2-40B4-BE49-F238E27FC236}">
                <a16:creationId xmlns:a16="http://schemas.microsoft.com/office/drawing/2014/main" id="{BE981A7C-BDD3-D945-A565-8E82CDF36250}"/>
              </a:ext>
            </a:extLst>
          </p:cNvPr>
          <p:cNvGrpSpPr/>
          <p:nvPr/>
        </p:nvGrpSpPr>
        <p:grpSpPr>
          <a:xfrm>
            <a:off x="1085661" y="3822393"/>
            <a:ext cx="2057822" cy="350198"/>
            <a:chOff x="1059451" y="4486286"/>
            <a:chExt cx="2057822" cy="350198"/>
          </a:xfrm>
        </p:grpSpPr>
        <p:pic>
          <p:nvPicPr>
            <p:cNvPr id="4" name="Bildobjekt 3">
              <a:extLst>
                <a:ext uri="{FF2B5EF4-FFF2-40B4-BE49-F238E27FC236}">
                  <a16:creationId xmlns:a16="http://schemas.microsoft.com/office/drawing/2014/main" id="{59B8889E-DB26-9F46-8D65-6B2C321CFB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 r="-4786" b="-12535"/>
            <a:stretch/>
          </p:blipFill>
          <p:spPr>
            <a:xfrm>
              <a:off x="1059451" y="4570534"/>
              <a:ext cx="225463" cy="205739"/>
            </a:xfrm>
            <a:prstGeom prst="rect">
              <a:avLst/>
            </a:prstGeom>
          </p:spPr>
        </p:pic>
        <p:sp>
          <p:nvSpPr>
            <p:cNvPr id="8" name="Rubrik 1">
              <a:extLst>
                <a:ext uri="{FF2B5EF4-FFF2-40B4-BE49-F238E27FC236}">
                  <a16:creationId xmlns:a16="http://schemas.microsoft.com/office/drawing/2014/main" id="{BA214532-439D-A744-ACF7-AC36327B9292}"/>
                </a:ext>
              </a:extLst>
            </p:cNvPr>
            <p:cNvSpPr txBox="1">
              <a:spLocks/>
            </p:cNvSpPr>
            <p:nvPr/>
          </p:nvSpPr>
          <p:spPr>
            <a:xfrm>
              <a:off x="1284784" y="4486286"/>
              <a:ext cx="1832489" cy="350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b="1" dirty="0">
                  <a:solidFill>
                    <a:schemeClr val="accent1"/>
                  </a:solidFill>
                </a:rPr>
                <a:t>REFLEKTION</a:t>
              </a:r>
            </a:p>
          </p:txBody>
        </p:sp>
      </p:grpSp>
      <p:sp>
        <p:nvSpPr>
          <p:cNvPr id="9" name="Rubrik 1">
            <a:extLst>
              <a:ext uri="{FF2B5EF4-FFF2-40B4-BE49-F238E27FC236}">
                <a16:creationId xmlns:a16="http://schemas.microsoft.com/office/drawing/2014/main" id="{D4B1A141-8044-6C4E-9E1E-45B63EA70FC6}"/>
              </a:ext>
            </a:extLst>
          </p:cNvPr>
          <p:cNvSpPr txBox="1">
            <a:spLocks/>
          </p:cNvSpPr>
          <p:nvPr/>
        </p:nvSpPr>
        <p:spPr>
          <a:xfrm>
            <a:off x="991815" y="2421924"/>
            <a:ext cx="6116556" cy="165131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800" b="1" dirty="0">
                <a:solidFill>
                  <a:schemeClr val="tx1"/>
                </a:solidFill>
              </a:rPr>
              <a:t>Instruktioner </a:t>
            </a:r>
            <a:r>
              <a:rPr lang="sv-SE" sz="1800" dirty="0">
                <a:solidFill>
                  <a:schemeClr val="tx1"/>
                </a:solidFill>
              </a:rPr>
              <a:t>till utsedda sakkunniga beskriver ärendes handläggningsgång, erforderligt underlag för bedömning, </a:t>
            </a:r>
            <a:r>
              <a:rPr lang="sv-SE" sz="1800" b="1" dirty="0">
                <a:solidFill>
                  <a:schemeClr val="tx1"/>
                </a:solidFill>
              </a:rPr>
              <a:t>behörighetskrav och bedömningsgrunder</a:t>
            </a:r>
            <a:r>
              <a:rPr lang="sv-SE" sz="1800" dirty="0">
                <a:solidFill>
                  <a:schemeClr val="tx1"/>
                </a:solidFill>
              </a:rPr>
              <a:t>, struktur för utlåtande samt regler för prioritering. </a:t>
            </a:r>
          </a:p>
        </p:txBody>
      </p:sp>
      <p:sp>
        <p:nvSpPr>
          <p:cNvPr id="10" name="Rubrik 1">
            <a:extLst>
              <a:ext uri="{FF2B5EF4-FFF2-40B4-BE49-F238E27FC236}">
                <a16:creationId xmlns:a16="http://schemas.microsoft.com/office/drawing/2014/main" id="{9D7BCF62-6E58-F14D-8265-E8F9392F3FEC}"/>
              </a:ext>
            </a:extLst>
          </p:cNvPr>
          <p:cNvSpPr txBox="1">
            <a:spLocks/>
          </p:cNvSpPr>
          <p:nvPr/>
        </p:nvSpPr>
        <p:spPr>
          <a:xfrm>
            <a:off x="955723" y="4238368"/>
            <a:ext cx="6119991" cy="19684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2200"/>
              </a:spcBef>
            </a:pPr>
            <a:r>
              <a:rPr lang="sv-SE" sz="1600" b="1" dirty="0"/>
              <a:t>Finns instruktioner rörande hur samverkansmeriter </a:t>
            </a:r>
            <a:br>
              <a:rPr lang="sv-SE" sz="1600" b="1" dirty="0"/>
            </a:br>
            <a:r>
              <a:rPr lang="sv-SE" sz="1600" b="1" dirty="0"/>
              <a:t>ska bedömas?</a:t>
            </a:r>
          </a:p>
          <a:p>
            <a:pPr marL="285750" indent="-285750">
              <a:lnSpc>
                <a:spcPct val="100000"/>
              </a:lnSpc>
              <a:spcBef>
                <a:spcPts val="600"/>
              </a:spcBef>
              <a:buClr>
                <a:schemeClr val="accent1"/>
              </a:buClr>
              <a:buSzPct val="130000"/>
              <a:buFont typeface="Arial" panose="020B0604020202020204" pitchFamily="34" charset="0"/>
              <a:buChar char="•"/>
            </a:pPr>
            <a:r>
              <a:rPr lang="sv-SE" sz="1600" dirty="0"/>
              <a:t>Utgör de en separat bedömningsgrund eller tar de utgångspunkt i vetenskaplig och pedagogisk verksamhet?</a:t>
            </a:r>
          </a:p>
          <a:p>
            <a:pPr marL="285750" indent="-285750">
              <a:lnSpc>
                <a:spcPct val="100000"/>
              </a:lnSpc>
              <a:spcBef>
                <a:spcPts val="600"/>
              </a:spcBef>
              <a:buClr>
                <a:schemeClr val="accent1"/>
              </a:buClr>
              <a:buSzPct val="130000"/>
              <a:buFont typeface="Arial" panose="020B0604020202020204" pitchFamily="34" charset="0"/>
              <a:buChar char="•"/>
            </a:pPr>
            <a:r>
              <a:rPr lang="sv-SE" sz="1600" dirty="0"/>
              <a:t>Hur skall de olika bedömningsgrunderna viktas sinsemellan?</a:t>
            </a:r>
          </a:p>
        </p:txBody>
      </p:sp>
      <p:sp>
        <p:nvSpPr>
          <p:cNvPr id="12" name="Rubrik 1">
            <a:extLst>
              <a:ext uri="{FF2B5EF4-FFF2-40B4-BE49-F238E27FC236}">
                <a16:creationId xmlns:a16="http://schemas.microsoft.com/office/drawing/2014/main" id="{262F3392-3AC0-0B4A-BEB7-2EA1DFD29ADF}"/>
              </a:ext>
            </a:extLst>
          </p:cNvPr>
          <p:cNvSpPr txBox="1">
            <a:spLocks/>
          </p:cNvSpPr>
          <p:nvPr/>
        </p:nvSpPr>
        <p:spPr>
          <a:xfrm>
            <a:off x="8977033" y="2002977"/>
            <a:ext cx="2681567" cy="33854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v-SE" sz="1800" dirty="0">
                <a:solidFill>
                  <a:schemeClr val="bg1"/>
                </a:solidFill>
              </a:rPr>
              <a:t>Instruktionerna är ett stöd för att underlätta de sakkunnigas arbete och tillse en rättssäker anställningsprocess, grundad i lärosätets anställningsordning samt anställningsprofil formulerad i utlysningen av anställningen.</a:t>
            </a:r>
          </a:p>
        </p:txBody>
      </p:sp>
      <p:pic>
        <p:nvPicPr>
          <p:cNvPr id="13" name="Bildobjekt 12">
            <a:extLst>
              <a:ext uri="{FF2B5EF4-FFF2-40B4-BE49-F238E27FC236}">
                <a16:creationId xmlns:a16="http://schemas.microsoft.com/office/drawing/2014/main" id="{57BD26DC-1EE7-3B4E-95E4-D1E22508874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589741" y="6355248"/>
            <a:ext cx="1256268" cy="291283"/>
          </a:xfrm>
          <a:prstGeom prst="rect">
            <a:avLst/>
          </a:prstGeom>
        </p:spPr>
      </p:pic>
      <p:pic>
        <p:nvPicPr>
          <p:cNvPr id="16" name="Bildobjekt 15">
            <a:extLst>
              <a:ext uri="{FF2B5EF4-FFF2-40B4-BE49-F238E27FC236}">
                <a16:creationId xmlns:a16="http://schemas.microsoft.com/office/drawing/2014/main" id="{D3D1E4BE-34A5-9A4A-B45A-AE2DB1D7FBDA}"/>
              </a:ext>
            </a:extLst>
          </p:cNvPr>
          <p:cNvPicPr>
            <a:picLocks noChangeAspect="1"/>
          </p:cNvPicPr>
          <p:nvPr/>
        </p:nvPicPr>
        <p:blipFill>
          <a:blip r:embed="rId5"/>
          <a:srcRect/>
          <a:stretch/>
        </p:blipFill>
        <p:spPr>
          <a:xfrm>
            <a:off x="198082" y="233094"/>
            <a:ext cx="748475" cy="568287"/>
          </a:xfrm>
          <a:prstGeom prst="rect">
            <a:avLst/>
          </a:prstGeom>
        </p:spPr>
      </p:pic>
      <p:sp>
        <p:nvSpPr>
          <p:cNvPr id="18" name="Rubrik 1">
            <a:extLst>
              <a:ext uri="{FF2B5EF4-FFF2-40B4-BE49-F238E27FC236}">
                <a16:creationId xmlns:a16="http://schemas.microsoft.com/office/drawing/2014/main" id="{C09A16AB-BC4F-1D4A-BF2F-AA1E387EBE83}"/>
              </a:ext>
            </a:extLst>
          </p:cNvPr>
          <p:cNvSpPr txBox="1">
            <a:spLocks/>
          </p:cNvSpPr>
          <p:nvPr/>
        </p:nvSpPr>
        <p:spPr>
          <a:xfrm>
            <a:off x="1000814" y="148899"/>
            <a:ext cx="8363164" cy="34912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2800"/>
              </a:spcBef>
            </a:pPr>
            <a:r>
              <a:rPr lang="sv-SE" sz="900" dirty="0">
                <a:solidFill>
                  <a:schemeClr val="accent6">
                    <a:lumMod val="75000"/>
                  </a:schemeClr>
                </a:solidFill>
              </a:rPr>
              <a:t>Lärosätets samverkansstrategi / Anställningsordning / Behov / Ansökan / </a:t>
            </a:r>
            <a:r>
              <a:rPr lang="sv-SE" sz="900" b="1" dirty="0">
                <a:solidFill>
                  <a:schemeClr val="accent6">
                    <a:lumMod val="75000"/>
                  </a:schemeClr>
                </a:solidFill>
              </a:rPr>
              <a:t>Urval och beslut </a:t>
            </a:r>
            <a:r>
              <a:rPr lang="sv-SE" sz="900" dirty="0">
                <a:solidFill>
                  <a:schemeClr val="accent6">
                    <a:lumMod val="75000"/>
                  </a:schemeClr>
                </a:solidFill>
              </a:rPr>
              <a:t>/ Anställning / Utvecklingssamtal / Meritportfölj</a:t>
            </a:r>
          </a:p>
        </p:txBody>
      </p:sp>
    </p:spTree>
    <p:extLst>
      <p:ext uri="{BB962C8B-B14F-4D97-AF65-F5344CB8AC3E}">
        <p14:creationId xmlns:p14="http://schemas.microsoft.com/office/powerpoint/2010/main" val="742710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8B46F51-1ABE-B249-95FD-AFA89B8EEADF}"/>
              </a:ext>
            </a:extLst>
          </p:cNvPr>
          <p:cNvSpPr/>
          <p:nvPr/>
        </p:nvSpPr>
        <p:spPr>
          <a:xfrm>
            <a:off x="8221436" y="0"/>
            <a:ext cx="39705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0D60E61-69C0-5440-A46C-0B3074EC7455}"/>
              </a:ext>
            </a:extLst>
          </p:cNvPr>
          <p:cNvSpPr>
            <a:spLocks noGrp="1"/>
          </p:cNvSpPr>
          <p:nvPr>
            <p:ph type="title"/>
          </p:nvPr>
        </p:nvSpPr>
        <p:spPr>
          <a:xfrm>
            <a:off x="976746" y="891599"/>
            <a:ext cx="6809509" cy="1325563"/>
          </a:xfrm>
        </p:spPr>
        <p:txBody>
          <a:bodyPr>
            <a:normAutofit/>
          </a:bodyPr>
          <a:lstStyle/>
          <a:p>
            <a:r>
              <a:rPr lang="sv-SE" sz="4000" b="1" dirty="0">
                <a:solidFill>
                  <a:schemeClr val="tx2"/>
                </a:solidFill>
              </a:rPr>
              <a:t>Anställningsnämnd/</a:t>
            </a:r>
            <a:br>
              <a:rPr lang="sv-SE" sz="4000" b="1" dirty="0">
                <a:solidFill>
                  <a:schemeClr val="tx2"/>
                </a:solidFill>
              </a:rPr>
            </a:br>
            <a:r>
              <a:rPr lang="sv-SE" sz="4000" b="1" dirty="0">
                <a:solidFill>
                  <a:schemeClr val="tx2"/>
                </a:solidFill>
              </a:rPr>
              <a:t>Lärarförslagsnämnd</a:t>
            </a:r>
          </a:p>
        </p:txBody>
      </p:sp>
      <p:pic>
        <p:nvPicPr>
          <p:cNvPr id="7" name="Platshållare för innehåll 6" descr="En bild som visar dator, bärbar dator, tangentbord, video&#10;&#10;Automatiskt genererad beskrivning">
            <a:extLst>
              <a:ext uri="{FF2B5EF4-FFF2-40B4-BE49-F238E27FC236}">
                <a16:creationId xmlns:a16="http://schemas.microsoft.com/office/drawing/2014/main" id="{65D4A598-4CFB-FB40-A05E-840F7315E6D7}"/>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l="19615" t="-9742" b="1"/>
          <a:stretch/>
        </p:blipFill>
        <p:spPr>
          <a:xfrm>
            <a:off x="8221436" y="-17946"/>
            <a:ext cx="3981450" cy="6858001"/>
          </a:xfrm>
        </p:spPr>
      </p:pic>
      <p:grpSp>
        <p:nvGrpSpPr>
          <p:cNvPr id="11" name="Grupp 10">
            <a:extLst>
              <a:ext uri="{FF2B5EF4-FFF2-40B4-BE49-F238E27FC236}">
                <a16:creationId xmlns:a16="http://schemas.microsoft.com/office/drawing/2014/main" id="{BE981A7C-BDD3-D945-A565-8E82CDF36250}"/>
              </a:ext>
            </a:extLst>
          </p:cNvPr>
          <p:cNvGrpSpPr/>
          <p:nvPr/>
        </p:nvGrpSpPr>
        <p:grpSpPr>
          <a:xfrm>
            <a:off x="1085661" y="4617057"/>
            <a:ext cx="2057822" cy="350198"/>
            <a:chOff x="1059451" y="4486286"/>
            <a:chExt cx="2057822" cy="350198"/>
          </a:xfrm>
        </p:grpSpPr>
        <p:pic>
          <p:nvPicPr>
            <p:cNvPr id="4" name="Bildobjekt 3">
              <a:extLst>
                <a:ext uri="{FF2B5EF4-FFF2-40B4-BE49-F238E27FC236}">
                  <a16:creationId xmlns:a16="http://schemas.microsoft.com/office/drawing/2014/main" id="{59B8889E-DB26-9F46-8D65-6B2C321CFB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 t="-1" r="-4786" b="-14520"/>
            <a:stretch/>
          </p:blipFill>
          <p:spPr>
            <a:xfrm>
              <a:off x="1059451" y="4570534"/>
              <a:ext cx="225463" cy="209367"/>
            </a:xfrm>
            <a:prstGeom prst="rect">
              <a:avLst/>
            </a:prstGeom>
          </p:spPr>
        </p:pic>
        <p:sp>
          <p:nvSpPr>
            <p:cNvPr id="8" name="Rubrik 1">
              <a:extLst>
                <a:ext uri="{FF2B5EF4-FFF2-40B4-BE49-F238E27FC236}">
                  <a16:creationId xmlns:a16="http://schemas.microsoft.com/office/drawing/2014/main" id="{BA214532-439D-A744-ACF7-AC36327B9292}"/>
                </a:ext>
              </a:extLst>
            </p:cNvPr>
            <p:cNvSpPr txBox="1">
              <a:spLocks/>
            </p:cNvSpPr>
            <p:nvPr/>
          </p:nvSpPr>
          <p:spPr>
            <a:xfrm>
              <a:off x="1284784" y="4486286"/>
              <a:ext cx="1832489" cy="350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b="1" dirty="0">
                  <a:solidFill>
                    <a:schemeClr val="accent1"/>
                  </a:solidFill>
                </a:rPr>
                <a:t>REFLEKTION</a:t>
              </a:r>
            </a:p>
          </p:txBody>
        </p:sp>
      </p:grpSp>
      <p:sp>
        <p:nvSpPr>
          <p:cNvPr id="9" name="Rubrik 1">
            <a:extLst>
              <a:ext uri="{FF2B5EF4-FFF2-40B4-BE49-F238E27FC236}">
                <a16:creationId xmlns:a16="http://schemas.microsoft.com/office/drawing/2014/main" id="{D4B1A141-8044-6C4E-9E1E-45B63EA70FC6}"/>
              </a:ext>
            </a:extLst>
          </p:cNvPr>
          <p:cNvSpPr txBox="1">
            <a:spLocks/>
          </p:cNvSpPr>
          <p:nvPr/>
        </p:nvSpPr>
        <p:spPr>
          <a:xfrm>
            <a:off x="991814" y="2421924"/>
            <a:ext cx="5832731" cy="2313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800" dirty="0">
                <a:solidFill>
                  <a:schemeClr val="tx1"/>
                </a:solidFill>
              </a:rPr>
              <a:t>Anställningsnämnden/Lärarförslagsnämnden bereder ärenden som rör läraranställningar som fordrar vetenskaplig, konstnärlig eller motsvarande yrkesmässig kompetens vid lärosätet eller lärosätets fakulteter. Beslut fattas av rektor, dekan eller prefekt beroende på ärende och besluts- och delegationsordningar.</a:t>
            </a:r>
          </a:p>
        </p:txBody>
      </p:sp>
      <p:sp>
        <p:nvSpPr>
          <p:cNvPr id="10" name="Rubrik 1">
            <a:extLst>
              <a:ext uri="{FF2B5EF4-FFF2-40B4-BE49-F238E27FC236}">
                <a16:creationId xmlns:a16="http://schemas.microsoft.com/office/drawing/2014/main" id="{9D7BCF62-6E58-F14D-8265-E8F9392F3FEC}"/>
              </a:ext>
            </a:extLst>
          </p:cNvPr>
          <p:cNvSpPr txBox="1">
            <a:spLocks/>
          </p:cNvSpPr>
          <p:nvPr/>
        </p:nvSpPr>
        <p:spPr>
          <a:xfrm>
            <a:off x="955723" y="5033032"/>
            <a:ext cx="6738417" cy="112828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2200"/>
              </a:spcBef>
            </a:pPr>
            <a:r>
              <a:rPr lang="sv-SE" sz="1600" b="1" dirty="0"/>
              <a:t>Finns det i nämnden:</a:t>
            </a:r>
          </a:p>
          <a:p>
            <a:pPr marL="285750" indent="-285750">
              <a:lnSpc>
                <a:spcPct val="100000"/>
              </a:lnSpc>
              <a:spcBef>
                <a:spcPts val="600"/>
              </a:spcBef>
              <a:buClr>
                <a:schemeClr val="accent1"/>
              </a:buClr>
              <a:buSzPct val="130000"/>
              <a:buFont typeface="Arial" panose="020B0604020202020204" pitchFamily="34" charset="0"/>
              <a:buChar char="•"/>
            </a:pPr>
            <a:r>
              <a:rPr lang="sv-SE" sz="1600" dirty="0"/>
              <a:t>Kompetens i och rutiner för hur samverkansskicklighet </a:t>
            </a:r>
            <a:br>
              <a:rPr lang="sv-SE" sz="1600" dirty="0"/>
            </a:br>
            <a:r>
              <a:rPr lang="sv-SE" sz="1600" dirty="0"/>
              <a:t>viktas och bedöms</a:t>
            </a:r>
          </a:p>
        </p:txBody>
      </p:sp>
      <p:sp>
        <p:nvSpPr>
          <p:cNvPr id="12" name="Rubrik 1">
            <a:extLst>
              <a:ext uri="{FF2B5EF4-FFF2-40B4-BE49-F238E27FC236}">
                <a16:creationId xmlns:a16="http://schemas.microsoft.com/office/drawing/2014/main" id="{262F3392-3AC0-0B4A-BEB7-2EA1DFD29ADF}"/>
              </a:ext>
            </a:extLst>
          </p:cNvPr>
          <p:cNvSpPr txBox="1">
            <a:spLocks/>
          </p:cNvSpPr>
          <p:nvPr/>
        </p:nvSpPr>
        <p:spPr>
          <a:xfrm>
            <a:off x="8787346" y="399757"/>
            <a:ext cx="3058665" cy="6183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sv-SE" sz="1600" dirty="0">
                <a:solidFill>
                  <a:schemeClr val="bg1"/>
                </a:solidFill>
              </a:rPr>
              <a:t>Anställningsnämnden ska kunna genomföra intervjuer för att kunna värdera kompetens och erfarenhet inom akademins tre huvuduppgifter: vetenskaplig skicklighet, pedagogisk skicklighet såväl som skicklighet avseende samverkan och nyttiggörande. </a:t>
            </a:r>
          </a:p>
        </p:txBody>
      </p:sp>
      <p:pic>
        <p:nvPicPr>
          <p:cNvPr id="13" name="Bildobjekt 12">
            <a:extLst>
              <a:ext uri="{FF2B5EF4-FFF2-40B4-BE49-F238E27FC236}">
                <a16:creationId xmlns:a16="http://schemas.microsoft.com/office/drawing/2014/main" id="{2BD45D6C-6DC5-3140-B9A9-3BBE8C5E12F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589741" y="6355248"/>
            <a:ext cx="1256268" cy="291283"/>
          </a:xfrm>
          <a:prstGeom prst="rect">
            <a:avLst/>
          </a:prstGeom>
        </p:spPr>
      </p:pic>
      <p:sp>
        <p:nvSpPr>
          <p:cNvPr id="16" name="Rubrik 1">
            <a:extLst>
              <a:ext uri="{FF2B5EF4-FFF2-40B4-BE49-F238E27FC236}">
                <a16:creationId xmlns:a16="http://schemas.microsoft.com/office/drawing/2014/main" id="{33CD8B8C-76BC-AB44-A2B9-D27D5A3B283B}"/>
              </a:ext>
            </a:extLst>
          </p:cNvPr>
          <p:cNvSpPr txBox="1">
            <a:spLocks/>
          </p:cNvSpPr>
          <p:nvPr/>
        </p:nvSpPr>
        <p:spPr>
          <a:xfrm>
            <a:off x="1000814" y="148899"/>
            <a:ext cx="8363164" cy="34912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2800"/>
              </a:spcBef>
            </a:pPr>
            <a:r>
              <a:rPr lang="sv-SE" sz="900" dirty="0">
                <a:solidFill>
                  <a:schemeClr val="accent6">
                    <a:lumMod val="75000"/>
                  </a:schemeClr>
                </a:solidFill>
              </a:rPr>
              <a:t>Lärosätets samverkansstrategi / Anställningsordning / Behov / Ansökan / Urval och beslut / </a:t>
            </a:r>
            <a:r>
              <a:rPr lang="sv-SE" sz="900" b="1" dirty="0">
                <a:solidFill>
                  <a:schemeClr val="accent6">
                    <a:lumMod val="75000"/>
                  </a:schemeClr>
                </a:solidFill>
              </a:rPr>
              <a:t>Anställning</a:t>
            </a:r>
            <a:r>
              <a:rPr lang="sv-SE" sz="900" dirty="0">
                <a:solidFill>
                  <a:schemeClr val="accent6">
                    <a:lumMod val="75000"/>
                  </a:schemeClr>
                </a:solidFill>
              </a:rPr>
              <a:t> / Utvecklingssamtal / Meritportfölj</a:t>
            </a:r>
          </a:p>
        </p:txBody>
      </p:sp>
      <p:pic>
        <p:nvPicPr>
          <p:cNvPr id="17" name="Bildobjekt 16">
            <a:extLst>
              <a:ext uri="{FF2B5EF4-FFF2-40B4-BE49-F238E27FC236}">
                <a16:creationId xmlns:a16="http://schemas.microsoft.com/office/drawing/2014/main" id="{09562965-C869-1C4B-A066-AC730900712C}"/>
              </a:ext>
            </a:extLst>
          </p:cNvPr>
          <p:cNvPicPr>
            <a:picLocks noChangeAspect="1"/>
          </p:cNvPicPr>
          <p:nvPr/>
        </p:nvPicPr>
        <p:blipFill>
          <a:blip r:embed="rId5"/>
          <a:srcRect/>
          <a:stretch/>
        </p:blipFill>
        <p:spPr>
          <a:xfrm>
            <a:off x="198082" y="233094"/>
            <a:ext cx="748475" cy="568287"/>
          </a:xfrm>
          <a:prstGeom prst="rect">
            <a:avLst/>
          </a:prstGeom>
        </p:spPr>
      </p:pic>
    </p:spTree>
    <p:extLst>
      <p:ext uri="{BB962C8B-B14F-4D97-AF65-F5344CB8AC3E}">
        <p14:creationId xmlns:p14="http://schemas.microsoft.com/office/powerpoint/2010/main" val="2587436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7" name="Grupp 16">
            <a:extLst>
              <a:ext uri="{FF2B5EF4-FFF2-40B4-BE49-F238E27FC236}">
                <a16:creationId xmlns:a16="http://schemas.microsoft.com/office/drawing/2014/main" id="{1E9C54ED-D835-F84C-9216-4F3D7BF9EB06}"/>
              </a:ext>
            </a:extLst>
          </p:cNvPr>
          <p:cNvGrpSpPr/>
          <p:nvPr/>
        </p:nvGrpSpPr>
        <p:grpSpPr>
          <a:xfrm>
            <a:off x="1085661" y="3822393"/>
            <a:ext cx="2057822" cy="350198"/>
            <a:chOff x="1059451" y="4486286"/>
            <a:chExt cx="2057822" cy="350198"/>
          </a:xfrm>
        </p:grpSpPr>
        <p:pic>
          <p:nvPicPr>
            <p:cNvPr id="18" name="Bildobjekt 17">
              <a:extLst>
                <a:ext uri="{FF2B5EF4-FFF2-40B4-BE49-F238E27FC236}">
                  <a16:creationId xmlns:a16="http://schemas.microsoft.com/office/drawing/2014/main" id="{D0002F52-8740-E34D-B6D7-21026E12984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59451" y="4570535"/>
              <a:ext cx="215167" cy="182822"/>
            </a:xfrm>
            <a:prstGeom prst="rect">
              <a:avLst/>
            </a:prstGeom>
          </p:spPr>
        </p:pic>
        <p:sp>
          <p:nvSpPr>
            <p:cNvPr id="19" name="Rubrik 1">
              <a:extLst>
                <a:ext uri="{FF2B5EF4-FFF2-40B4-BE49-F238E27FC236}">
                  <a16:creationId xmlns:a16="http://schemas.microsoft.com/office/drawing/2014/main" id="{4209B95F-6B73-5E41-BAE0-D3933675294C}"/>
                </a:ext>
              </a:extLst>
            </p:cNvPr>
            <p:cNvSpPr txBox="1">
              <a:spLocks/>
            </p:cNvSpPr>
            <p:nvPr/>
          </p:nvSpPr>
          <p:spPr>
            <a:xfrm>
              <a:off x="1284784" y="4486286"/>
              <a:ext cx="1832489" cy="350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b="1" dirty="0">
                  <a:solidFill>
                    <a:schemeClr val="accent1"/>
                  </a:solidFill>
                </a:rPr>
                <a:t>REFLEKTION</a:t>
              </a:r>
            </a:p>
          </p:txBody>
        </p:sp>
      </p:grpSp>
      <p:sp>
        <p:nvSpPr>
          <p:cNvPr id="5" name="Rektangel 4">
            <a:extLst>
              <a:ext uri="{FF2B5EF4-FFF2-40B4-BE49-F238E27FC236}">
                <a16:creationId xmlns:a16="http://schemas.microsoft.com/office/drawing/2014/main" id="{C8B46F51-1ABE-B249-95FD-AFA89B8EEADF}"/>
              </a:ext>
            </a:extLst>
          </p:cNvPr>
          <p:cNvSpPr/>
          <p:nvPr/>
        </p:nvSpPr>
        <p:spPr>
          <a:xfrm>
            <a:off x="8452022" y="0"/>
            <a:ext cx="373997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0D60E61-69C0-5440-A46C-0B3074EC7455}"/>
              </a:ext>
            </a:extLst>
          </p:cNvPr>
          <p:cNvSpPr>
            <a:spLocks noGrp="1"/>
          </p:cNvSpPr>
          <p:nvPr>
            <p:ph type="title"/>
          </p:nvPr>
        </p:nvSpPr>
        <p:spPr>
          <a:xfrm>
            <a:off x="976746" y="891599"/>
            <a:ext cx="7119850" cy="1325563"/>
          </a:xfrm>
        </p:spPr>
        <p:txBody>
          <a:bodyPr>
            <a:normAutofit/>
          </a:bodyPr>
          <a:lstStyle/>
          <a:p>
            <a:r>
              <a:rPr lang="sv-SE" sz="4000" b="1" dirty="0">
                <a:solidFill>
                  <a:schemeClr val="tx2"/>
                </a:solidFill>
              </a:rPr>
              <a:t>Mall för medarbetarsamtal</a:t>
            </a:r>
          </a:p>
        </p:txBody>
      </p:sp>
      <p:pic>
        <p:nvPicPr>
          <p:cNvPr id="7" name="Platshållare för innehåll 6" descr="En bild som visar dator, bärbar dator, tangentbord, video&#10;&#10;Automatiskt genererad beskrivning">
            <a:extLst>
              <a:ext uri="{FF2B5EF4-FFF2-40B4-BE49-F238E27FC236}">
                <a16:creationId xmlns:a16="http://schemas.microsoft.com/office/drawing/2014/main" id="{65D4A598-4CFB-FB40-A05E-840F7315E6D7}"/>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t="-9742"/>
          <a:stretch/>
        </p:blipFill>
        <p:spPr>
          <a:xfrm>
            <a:off x="8442960" y="0"/>
            <a:ext cx="3749040" cy="6858001"/>
          </a:xfrm>
        </p:spPr>
      </p:pic>
      <p:sp>
        <p:nvSpPr>
          <p:cNvPr id="9" name="Rubrik 1">
            <a:extLst>
              <a:ext uri="{FF2B5EF4-FFF2-40B4-BE49-F238E27FC236}">
                <a16:creationId xmlns:a16="http://schemas.microsoft.com/office/drawing/2014/main" id="{D4B1A141-8044-6C4E-9E1E-45B63EA70FC6}"/>
              </a:ext>
            </a:extLst>
          </p:cNvPr>
          <p:cNvSpPr txBox="1">
            <a:spLocks/>
          </p:cNvSpPr>
          <p:nvPr/>
        </p:nvSpPr>
        <p:spPr>
          <a:xfrm>
            <a:off x="991815" y="1823590"/>
            <a:ext cx="6378803" cy="1863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800" dirty="0" smtClean="0"/>
              <a:t>Medarbetar</a:t>
            </a:r>
            <a:r>
              <a:rPr lang="sv-SE" sz="1800" dirty="0" smtClean="0">
                <a:solidFill>
                  <a:schemeClr val="tx1"/>
                </a:solidFill>
              </a:rPr>
              <a:t>samtal </a:t>
            </a:r>
            <a:r>
              <a:rPr lang="sv-SE" sz="1800" dirty="0">
                <a:solidFill>
                  <a:schemeClr val="tx1"/>
                </a:solidFill>
              </a:rPr>
              <a:t>är ett förberett samtal mellan en </a:t>
            </a:r>
            <a:br>
              <a:rPr lang="sv-SE" sz="1800" dirty="0">
                <a:solidFill>
                  <a:schemeClr val="tx1"/>
                </a:solidFill>
              </a:rPr>
            </a:br>
            <a:r>
              <a:rPr lang="sv-SE" sz="1800" dirty="0">
                <a:solidFill>
                  <a:schemeClr val="tx1"/>
                </a:solidFill>
              </a:rPr>
              <a:t>anställd och närmaste chef som syftar till att </a:t>
            </a:r>
            <a:r>
              <a:rPr lang="sv-SE" sz="1800" b="1" dirty="0">
                <a:solidFill>
                  <a:schemeClr val="tx1"/>
                </a:solidFill>
              </a:rPr>
              <a:t>utveckla både verksamheten och den enskilda individen</a:t>
            </a:r>
            <a:r>
              <a:rPr lang="sv-SE" sz="1800" dirty="0">
                <a:solidFill>
                  <a:schemeClr val="tx1"/>
                </a:solidFill>
              </a:rPr>
              <a:t>. Samtalet bör beröra hela arbetssituationen och ha en långsiktig inriktning med återkoppling, utvärdering och planering. </a:t>
            </a:r>
          </a:p>
        </p:txBody>
      </p:sp>
      <p:sp>
        <p:nvSpPr>
          <p:cNvPr id="10" name="Rubrik 1">
            <a:extLst>
              <a:ext uri="{FF2B5EF4-FFF2-40B4-BE49-F238E27FC236}">
                <a16:creationId xmlns:a16="http://schemas.microsoft.com/office/drawing/2014/main" id="{9D7BCF62-6E58-F14D-8265-E8F9392F3FEC}"/>
              </a:ext>
            </a:extLst>
          </p:cNvPr>
          <p:cNvSpPr txBox="1">
            <a:spLocks/>
          </p:cNvSpPr>
          <p:nvPr/>
        </p:nvSpPr>
        <p:spPr>
          <a:xfrm>
            <a:off x="965248" y="4227752"/>
            <a:ext cx="5254577" cy="13980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800"/>
              </a:spcBef>
            </a:pPr>
            <a:r>
              <a:rPr lang="sv-SE" sz="1600" b="1" dirty="0"/>
              <a:t>Hur anknyter medarbetarsamtalet till lärosätets samverkansstrategi?</a:t>
            </a:r>
          </a:p>
          <a:p>
            <a:pPr marL="285750" indent="-285750">
              <a:lnSpc>
                <a:spcPct val="100000"/>
              </a:lnSpc>
              <a:spcBef>
                <a:spcPts val="600"/>
              </a:spcBef>
              <a:buClr>
                <a:schemeClr val="accent1"/>
              </a:buClr>
              <a:buSzPct val="130000"/>
              <a:buFont typeface="Arial" panose="020B0604020202020204" pitchFamily="34" charset="0"/>
              <a:buChar char="•"/>
            </a:pPr>
            <a:r>
              <a:rPr lang="sv-SE" sz="1600" dirty="0"/>
              <a:t>För att utveckla verksamheten såväl som medarbetarens samverkansskicklighet?</a:t>
            </a:r>
          </a:p>
        </p:txBody>
      </p:sp>
      <p:sp>
        <p:nvSpPr>
          <p:cNvPr id="12" name="Rubrik 1">
            <a:extLst>
              <a:ext uri="{FF2B5EF4-FFF2-40B4-BE49-F238E27FC236}">
                <a16:creationId xmlns:a16="http://schemas.microsoft.com/office/drawing/2014/main" id="{262F3392-3AC0-0B4A-BEB7-2EA1DFD29ADF}"/>
              </a:ext>
            </a:extLst>
          </p:cNvPr>
          <p:cNvSpPr txBox="1">
            <a:spLocks/>
          </p:cNvSpPr>
          <p:nvPr/>
        </p:nvSpPr>
        <p:spPr>
          <a:xfrm>
            <a:off x="8977033" y="2002977"/>
            <a:ext cx="2868603" cy="28520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sv-SE" sz="1800" dirty="0">
                <a:solidFill>
                  <a:schemeClr val="bg1"/>
                </a:solidFill>
              </a:rPr>
              <a:t>Samtalet bör ta sin utgångspunkt i verksamhetens inriktning, strategi, mål, villkor, </a:t>
            </a:r>
            <a:br>
              <a:rPr lang="sv-SE" sz="1800" dirty="0">
                <a:solidFill>
                  <a:schemeClr val="bg1"/>
                </a:solidFill>
              </a:rPr>
            </a:br>
            <a:r>
              <a:rPr lang="sv-SE" sz="1800" dirty="0">
                <a:solidFill>
                  <a:schemeClr val="bg1"/>
                </a:solidFill>
              </a:rPr>
              <a:t>förutsättningar och behov av kompetens samt den anställdes arbetssituation, prestation och framtidsplaner.</a:t>
            </a:r>
          </a:p>
        </p:txBody>
      </p:sp>
      <p:pic>
        <p:nvPicPr>
          <p:cNvPr id="13" name="Bildobjekt 12">
            <a:extLst>
              <a:ext uri="{FF2B5EF4-FFF2-40B4-BE49-F238E27FC236}">
                <a16:creationId xmlns:a16="http://schemas.microsoft.com/office/drawing/2014/main" id="{AA497062-1E63-8943-802F-184BFF1ABE74}"/>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589741" y="6355248"/>
            <a:ext cx="1256268" cy="291283"/>
          </a:xfrm>
          <a:prstGeom prst="rect">
            <a:avLst/>
          </a:prstGeom>
        </p:spPr>
      </p:pic>
      <p:pic>
        <p:nvPicPr>
          <p:cNvPr id="14" name="Bildobjekt 13">
            <a:extLst>
              <a:ext uri="{FF2B5EF4-FFF2-40B4-BE49-F238E27FC236}">
                <a16:creationId xmlns:a16="http://schemas.microsoft.com/office/drawing/2014/main" id="{F1596B18-CEF7-FD4F-A92C-462C0A2F3404}"/>
              </a:ext>
            </a:extLst>
          </p:cNvPr>
          <p:cNvPicPr>
            <a:picLocks noChangeAspect="1"/>
          </p:cNvPicPr>
          <p:nvPr/>
        </p:nvPicPr>
        <p:blipFill>
          <a:blip r:embed="rId5"/>
          <a:srcRect/>
          <a:stretch/>
        </p:blipFill>
        <p:spPr>
          <a:xfrm>
            <a:off x="201547" y="233094"/>
            <a:ext cx="741545" cy="568287"/>
          </a:xfrm>
          <a:prstGeom prst="rect">
            <a:avLst/>
          </a:prstGeom>
        </p:spPr>
      </p:pic>
      <p:sp>
        <p:nvSpPr>
          <p:cNvPr id="16" name="Rubrik 1">
            <a:extLst>
              <a:ext uri="{FF2B5EF4-FFF2-40B4-BE49-F238E27FC236}">
                <a16:creationId xmlns:a16="http://schemas.microsoft.com/office/drawing/2014/main" id="{20B8CFFC-934B-1C4F-99DB-81EEF0CC2710}"/>
              </a:ext>
            </a:extLst>
          </p:cNvPr>
          <p:cNvSpPr txBox="1">
            <a:spLocks/>
          </p:cNvSpPr>
          <p:nvPr/>
        </p:nvSpPr>
        <p:spPr>
          <a:xfrm>
            <a:off x="1000814" y="148899"/>
            <a:ext cx="8363164" cy="34912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2800"/>
              </a:spcBef>
            </a:pPr>
            <a:r>
              <a:rPr lang="sv-SE" sz="900" dirty="0">
                <a:solidFill>
                  <a:schemeClr val="accent6">
                    <a:lumMod val="75000"/>
                  </a:schemeClr>
                </a:solidFill>
              </a:rPr>
              <a:t>Lärosätets samverkansstrategi / Anställningsordning / Behov / Ansökan / Urval och beslut / Anställning / </a:t>
            </a:r>
            <a:r>
              <a:rPr lang="sv-SE" sz="900" b="1" dirty="0">
                <a:solidFill>
                  <a:schemeClr val="accent6">
                    <a:lumMod val="75000"/>
                  </a:schemeClr>
                </a:solidFill>
              </a:rPr>
              <a:t>Utvecklingssamtal</a:t>
            </a:r>
            <a:r>
              <a:rPr lang="sv-SE" sz="900" dirty="0">
                <a:solidFill>
                  <a:schemeClr val="accent6">
                    <a:lumMod val="75000"/>
                  </a:schemeClr>
                </a:solidFill>
              </a:rPr>
              <a:t> / Meritportfölj</a:t>
            </a:r>
          </a:p>
        </p:txBody>
      </p:sp>
    </p:spTree>
    <p:extLst>
      <p:ext uri="{BB962C8B-B14F-4D97-AF65-F5344CB8AC3E}">
        <p14:creationId xmlns:p14="http://schemas.microsoft.com/office/powerpoint/2010/main" val="3070641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8B46F51-1ABE-B249-95FD-AFA89B8EEADF}"/>
              </a:ext>
            </a:extLst>
          </p:cNvPr>
          <p:cNvSpPr/>
          <p:nvPr/>
        </p:nvSpPr>
        <p:spPr>
          <a:xfrm>
            <a:off x="8452022" y="0"/>
            <a:ext cx="373997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0D60E61-69C0-5440-A46C-0B3074EC7455}"/>
              </a:ext>
            </a:extLst>
          </p:cNvPr>
          <p:cNvSpPr>
            <a:spLocks noGrp="1"/>
          </p:cNvSpPr>
          <p:nvPr>
            <p:ph type="title"/>
          </p:nvPr>
        </p:nvSpPr>
        <p:spPr>
          <a:xfrm>
            <a:off x="976746" y="891599"/>
            <a:ext cx="6809509" cy="1325563"/>
          </a:xfrm>
        </p:spPr>
        <p:txBody>
          <a:bodyPr>
            <a:normAutofit/>
          </a:bodyPr>
          <a:lstStyle/>
          <a:p>
            <a:r>
              <a:rPr lang="sv-SE" sz="4000" b="1" dirty="0">
                <a:solidFill>
                  <a:schemeClr val="tx2"/>
                </a:solidFill>
              </a:rPr>
              <a:t>Lönekriterier för anställda</a:t>
            </a:r>
          </a:p>
        </p:txBody>
      </p:sp>
      <p:pic>
        <p:nvPicPr>
          <p:cNvPr id="7" name="Platshållare för innehåll 6" descr="En bild som visar dator, bärbar dator, tangentbord, video&#10;&#10;Automatiskt genererad beskrivning">
            <a:extLst>
              <a:ext uri="{FF2B5EF4-FFF2-40B4-BE49-F238E27FC236}">
                <a16:creationId xmlns:a16="http://schemas.microsoft.com/office/drawing/2014/main" id="{65D4A598-4CFB-FB40-A05E-840F7315E6D7}"/>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9742"/>
          <a:stretch/>
        </p:blipFill>
        <p:spPr>
          <a:xfrm>
            <a:off x="8442960" y="0"/>
            <a:ext cx="3749040" cy="6858001"/>
          </a:xfrm>
        </p:spPr>
      </p:pic>
      <p:sp>
        <p:nvSpPr>
          <p:cNvPr id="9" name="Rubrik 1">
            <a:extLst>
              <a:ext uri="{FF2B5EF4-FFF2-40B4-BE49-F238E27FC236}">
                <a16:creationId xmlns:a16="http://schemas.microsoft.com/office/drawing/2014/main" id="{D4B1A141-8044-6C4E-9E1E-45B63EA70FC6}"/>
              </a:ext>
            </a:extLst>
          </p:cNvPr>
          <p:cNvSpPr txBox="1">
            <a:spLocks/>
          </p:cNvSpPr>
          <p:nvPr/>
        </p:nvSpPr>
        <p:spPr>
          <a:xfrm>
            <a:off x="991815" y="2024308"/>
            <a:ext cx="6378803" cy="1207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800" dirty="0">
                <a:solidFill>
                  <a:schemeClr val="tx1"/>
                </a:solidFill>
              </a:rPr>
              <a:t>Lönesättningen och lönekriterier ska i första hand styras av skillnader i </a:t>
            </a:r>
            <a:r>
              <a:rPr lang="sv-SE" sz="1800" b="1" dirty="0">
                <a:solidFill>
                  <a:schemeClr val="tx1"/>
                </a:solidFill>
              </a:rPr>
              <a:t>ansvar</a:t>
            </a:r>
            <a:r>
              <a:rPr lang="sv-SE" sz="1800" dirty="0">
                <a:solidFill>
                  <a:schemeClr val="tx1"/>
                </a:solidFill>
              </a:rPr>
              <a:t>, </a:t>
            </a:r>
            <a:r>
              <a:rPr lang="sv-SE" sz="1800" b="1" dirty="0">
                <a:solidFill>
                  <a:schemeClr val="tx1"/>
                </a:solidFill>
              </a:rPr>
              <a:t>arbetsuppgifternas svårighetsgrad</a:t>
            </a:r>
            <a:r>
              <a:rPr lang="sv-SE" sz="1800" dirty="0">
                <a:solidFill>
                  <a:schemeClr val="tx1"/>
                </a:solidFill>
              </a:rPr>
              <a:t>, den anställdes </a:t>
            </a:r>
            <a:r>
              <a:rPr lang="sv-SE" sz="1800" b="1" dirty="0">
                <a:solidFill>
                  <a:schemeClr val="tx1"/>
                </a:solidFill>
              </a:rPr>
              <a:t>skicklighet</a:t>
            </a:r>
            <a:r>
              <a:rPr lang="sv-SE" sz="1800" dirty="0">
                <a:solidFill>
                  <a:schemeClr val="tx1"/>
                </a:solidFill>
              </a:rPr>
              <a:t> och </a:t>
            </a:r>
            <a:r>
              <a:rPr lang="sv-SE" sz="1800" b="1" dirty="0">
                <a:solidFill>
                  <a:schemeClr val="tx1"/>
                </a:solidFill>
              </a:rPr>
              <a:t>resultat</a:t>
            </a:r>
            <a:r>
              <a:rPr lang="sv-SE" sz="1800" dirty="0">
                <a:solidFill>
                  <a:schemeClr val="tx1"/>
                </a:solidFill>
              </a:rPr>
              <a:t> relaterat till verksamhetsmålen samt </a:t>
            </a:r>
            <a:r>
              <a:rPr lang="sv-SE" sz="1800" b="1" dirty="0">
                <a:solidFill>
                  <a:schemeClr val="tx1"/>
                </a:solidFill>
              </a:rPr>
              <a:t>marknaden</a:t>
            </a:r>
            <a:r>
              <a:rPr lang="sv-SE" sz="1800" dirty="0">
                <a:solidFill>
                  <a:schemeClr val="tx1"/>
                </a:solidFill>
              </a:rPr>
              <a:t>.</a:t>
            </a:r>
          </a:p>
        </p:txBody>
      </p:sp>
      <p:sp>
        <p:nvSpPr>
          <p:cNvPr id="12" name="Rubrik 1">
            <a:extLst>
              <a:ext uri="{FF2B5EF4-FFF2-40B4-BE49-F238E27FC236}">
                <a16:creationId xmlns:a16="http://schemas.microsoft.com/office/drawing/2014/main" id="{262F3392-3AC0-0B4A-BEB7-2EA1DFD29ADF}"/>
              </a:ext>
            </a:extLst>
          </p:cNvPr>
          <p:cNvSpPr txBox="1">
            <a:spLocks/>
          </p:cNvSpPr>
          <p:nvPr/>
        </p:nvSpPr>
        <p:spPr>
          <a:xfrm>
            <a:off x="8977033" y="2002977"/>
            <a:ext cx="2868603" cy="28520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sv-SE" sz="1800" dirty="0">
                <a:solidFill>
                  <a:schemeClr val="bg1"/>
                </a:solidFill>
              </a:rPr>
              <a:t>För lönesamtal och lönesättande samtal ges ofta ett stöd i form av en checklista till såväl chef som medarbetare. Medarbetarsamtalet är en förutsättning för att kunna genomföra ett rättvisande lönesamtal eller lönesättande samtal.</a:t>
            </a:r>
          </a:p>
        </p:txBody>
      </p:sp>
      <p:pic>
        <p:nvPicPr>
          <p:cNvPr id="13" name="Bildobjekt 12">
            <a:extLst>
              <a:ext uri="{FF2B5EF4-FFF2-40B4-BE49-F238E27FC236}">
                <a16:creationId xmlns:a16="http://schemas.microsoft.com/office/drawing/2014/main" id="{81FF8692-388D-9645-BABD-0BB8FA0EA3D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589741" y="6355248"/>
            <a:ext cx="1256268" cy="291283"/>
          </a:xfrm>
          <a:prstGeom prst="rect">
            <a:avLst/>
          </a:prstGeom>
        </p:spPr>
      </p:pic>
      <p:pic>
        <p:nvPicPr>
          <p:cNvPr id="14" name="Bildobjekt 13">
            <a:extLst>
              <a:ext uri="{FF2B5EF4-FFF2-40B4-BE49-F238E27FC236}">
                <a16:creationId xmlns:a16="http://schemas.microsoft.com/office/drawing/2014/main" id="{8C99BC62-F81D-834B-B3AA-9FE79ABBC06F}"/>
              </a:ext>
            </a:extLst>
          </p:cNvPr>
          <p:cNvPicPr>
            <a:picLocks noChangeAspect="1"/>
          </p:cNvPicPr>
          <p:nvPr/>
        </p:nvPicPr>
        <p:blipFill>
          <a:blip r:embed="rId4"/>
          <a:srcRect/>
          <a:stretch/>
        </p:blipFill>
        <p:spPr>
          <a:xfrm>
            <a:off x="201548" y="233094"/>
            <a:ext cx="741543" cy="568286"/>
          </a:xfrm>
          <a:prstGeom prst="rect">
            <a:avLst/>
          </a:prstGeom>
        </p:spPr>
      </p:pic>
      <p:sp>
        <p:nvSpPr>
          <p:cNvPr id="17" name="Rubrik 1">
            <a:extLst>
              <a:ext uri="{FF2B5EF4-FFF2-40B4-BE49-F238E27FC236}">
                <a16:creationId xmlns:a16="http://schemas.microsoft.com/office/drawing/2014/main" id="{DA9D6B82-881F-3B46-AA30-AE2008BE3102}"/>
              </a:ext>
            </a:extLst>
          </p:cNvPr>
          <p:cNvSpPr txBox="1">
            <a:spLocks/>
          </p:cNvSpPr>
          <p:nvPr/>
        </p:nvSpPr>
        <p:spPr>
          <a:xfrm>
            <a:off x="1000814" y="148899"/>
            <a:ext cx="8363164" cy="34912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2800"/>
              </a:spcBef>
            </a:pPr>
            <a:r>
              <a:rPr lang="sv-SE" sz="900" dirty="0">
                <a:solidFill>
                  <a:schemeClr val="accent6">
                    <a:lumMod val="75000"/>
                  </a:schemeClr>
                </a:solidFill>
              </a:rPr>
              <a:t>Lärosätets samverkansstrategi / Anställningsordning / Behov / Ansökan / Urval och beslut / Anställning / </a:t>
            </a:r>
            <a:r>
              <a:rPr lang="sv-SE" sz="900" b="1" dirty="0">
                <a:solidFill>
                  <a:schemeClr val="accent6">
                    <a:lumMod val="75000"/>
                  </a:schemeClr>
                </a:solidFill>
              </a:rPr>
              <a:t>Utvecklingssamtal</a:t>
            </a:r>
            <a:r>
              <a:rPr lang="sv-SE" sz="900" dirty="0">
                <a:solidFill>
                  <a:schemeClr val="accent6">
                    <a:lumMod val="75000"/>
                  </a:schemeClr>
                </a:solidFill>
              </a:rPr>
              <a:t> / Meritportfölj</a:t>
            </a:r>
          </a:p>
        </p:txBody>
      </p:sp>
      <p:grpSp>
        <p:nvGrpSpPr>
          <p:cNvPr id="16" name="Grupp 15">
            <a:extLst>
              <a:ext uri="{FF2B5EF4-FFF2-40B4-BE49-F238E27FC236}">
                <a16:creationId xmlns:a16="http://schemas.microsoft.com/office/drawing/2014/main" id="{F22EE47C-9D3E-2A4F-B0C6-9AFBE68FCB55}"/>
              </a:ext>
            </a:extLst>
          </p:cNvPr>
          <p:cNvGrpSpPr/>
          <p:nvPr/>
        </p:nvGrpSpPr>
        <p:grpSpPr>
          <a:xfrm>
            <a:off x="1085661" y="3822393"/>
            <a:ext cx="2057822" cy="350198"/>
            <a:chOff x="1059451" y="4486286"/>
            <a:chExt cx="2057822" cy="350198"/>
          </a:xfrm>
        </p:grpSpPr>
        <p:pic>
          <p:nvPicPr>
            <p:cNvPr id="18" name="Bildobjekt 17">
              <a:extLst>
                <a:ext uri="{FF2B5EF4-FFF2-40B4-BE49-F238E27FC236}">
                  <a16:creationId xmlns:a16="http://schemas.microsoft.com/office/drawing/2014/main" id="{BF7CD5E6-BF21-F941-AB0A-E50BB266F70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59451" y="4570535"/>
              <a:ext cx="215167" cy="182822"/>
            </a:xfrm>
            <a:prstGeom prst="rect">
              <a:avLst/>
            </a:prstGeom>
          </p:spPr>
        </p:pic>
        <p:sp>
          <p:nvSpPr>
            <p:cNvPr id="19" name="Rubrik 1">
              <a:extLst>
                <a:ext uri="{FF2B5EF4-FFF2-40B4-BE49-F238E27FC236}">
                  <a16:creationId xmlns:a16="http://schemas.microsoft.com/office/drawing/2014/main" id="{5DA55B6B-FB60-EA46-B572-97BD5F20DC0E}"/>
                </a:ext>
              </a:extLst>
            </p:cNvPr>
            <p:cNvSpPr txBox="1">
              <a:spLocks/>
            </p:cNvSpPr>
            <p:nvPr/>
          </p:nvSpPr>
          <p:spPr>
            <a:xfrm>
              <a:off x="1284784" y="4486286"/>
              <a:ext cx="1832489" cy="350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b="1" dirty="0">
                  <a:solidFill>
                    <a:schemeClr val="accent1"/>
                  </a:solidFill>
                </a:rPr>
                <a:t>REFLEKTION</a:t>
              </a:r>
            </a:p>
          </p:txBody>
        </p:sp>
      </p:grpSp>
      <p:sp>
        <p:nvSpPr>
          <p:cNvPr id="22" name="Rubrik 1">
            <a:extLst>
              <a:ext uri="{FF2B5EF4-FFF2-40B4-BE49-F238E27FC236}">
                <a16:creationId xmlns:a16="http://schemas.microsoft.com/office/drawing/2014/main" id="{EF44E992-CBD3-E44B-A67D-E3702D36A912}"/>
              </a:ext>
            </a:extLst>
          </p:cNvPr>
          <p:cNvSpPr txBox="1">
            <a:spLocks/>
          </p:cNvSpPr>
          <p:nvPr/>
        </p:nvSpPr>
        <p:spPr>
          <a:xfrm>
            <a:off x="965248" y="4249523"/>
            <a:ext cx="6680753" cy="1398062"/>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800"/>
              </a:spcBef>
            </a:pPr>
            <a:r>
              <a:rPr lang="sv-SE" sz="1700" b="1" dirty="0"/>
              <a:t>Hur formuleras bedömningsgrunderna kring </a:t>
            </a:r>
            <a:br>
              <a:rPr lang="sv-SE" sz="1700" b="1" dirty="0"/>
            </a:br>
            <a:r>
              <a:rPr lang="sv-SE" sz="1700" b="1" dirty="0"/>
              <a:t>samverkansmeriter i lärosätets lönekriterier?</a:t>
            </a:r>
          </a:p>
          <a:p>
            <a:pPr marL="285750" indent="-285750">
              <a:lnSpc>
                <a:spcPct val="100000"/>
              </a:lnSpc>
              <a:spcBef>
                <a:spcPts val="600"/>
              </a:spcBef>
              <a:buClr>
                <a:schemeClr val="accent1"/>
              </a:buClr>
              <a:buSzPct val="130000"/>
              <a:buFont typeface="Arial" panose="020B0604020202020204" pitchFamily="34" charset="0"/>
              <a:buChar char="•"/>
            </a:pPr>
            <a:r>
              <a:rPr lang="sv-SE" sz="1700" dirty="0"/>
              <a:t>Vilken vikt ges de i förhållande till andra kriterier?</a:t>
            </a:r>
          </a:p>
          <a:p>
            <a:pPr marL="285750" indent="-285750">
              <a:lnSpc>
                <a:spcPct val="100000"/>
              </a:lnSpc>
              <a:spcBef>
                <a:spcPts val="600"/>
              </a:spcBef>
              <a:buClr>
                <a:schemeClr val="accent1"/>
              </a:buClr>
              <a:buSzPct val="130000"/>
              <a:buFont typeface="Arial" panose="020B0604020202020204" pitchFamily="34" charset="0"/>
              <a:buChar char="•"/>
            </a:pPr>
            <a:r>
              <a:rPr lang="sv-SE" sz="1700" dirty="0"/>
              <a:t>Beskrivs de som integrerade delar inom forsknings- </a:t>
            </a:r>
            <a:br>
              <a:rPr lang="sv-SE" sz="1700" dirty="0"/>
            </a:br>
            <a:r>
              <a:rPr lang="sv-SE" sz="1700" dirty="0"/>
              <a:t>och utbildningskriterierna, eller som separata kriterier?</a:t>
            </a:r>
          </a:p>
        </p:txBody>
      </p:sp>
    </p:spTree>
    <p:extLst>
      <p:ext uri="{BB962C8B-B14F-4D97-AF65-F5344CB8AC3E}">
        <p14:creationId xmlns:p14="http://schemas.microsoft.com/office/powerpoint/2010/main" val="1860667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8B46F51-1ABE-B249-95FD-AFA89B8EEADF}"/>
              </a:ext>
            </a:extLst>
          </p:cNvPr>
          <p:cNvSpPr/>
          <p:nvPr/>
        </p:nvSpPr>
        <p:spPr>
          <a:xfrm>
            <a:off x="8452022" y="0"/>
            <a:ext cx="373997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0D60E61-69C0-5440-A46C-0B3074EC7455}"/>
              </a:ext>
            </a:extLst>
          </p:cNvPr>
          <p:cNvSpPr>
            <a:spLocks noGrp="1"/>
          </p:cNvSpPr>
          <p:nvPr>
            <p:ph type="title"/>
          </p:nvPr>
        </p:nvSpPr>
        <p:spPr>
          <a:xfrm>
            <a:off x="976746" y="891599"/>
            <a:ext cx="6809509" cy="1325563"/>
          </a:xfrm>
        </p:spPr>
        <p:txBody>
          <a:bodyPr>
            <a:normAutofit/>
          </a:bodyPr>
          <a:lstStyle/>
          <a:p>
            <a:r>
              <a:rPr lang="sv-SE" sz="4000" b="1" dirty="0">
                <a:solidFill>
                  <a:schemeClr val="tx2"/>
                </a:solidFill>
              </a:rPr>
              <a:t>Meritportfölj</a:t>
            </a:r>
          </a:p>
        </p:txBody>
      </p:sp>
      <p:pic>
        <p:nvPicPr>
          <p:cNvPr id="7" name="Platshållare för innehåll 6" descr="En bild som visar dator, bärbar dator, tangentbord, video&#10;&#10;Automatiskt genererad beskrivning">
            <a:extLst>
              <a:ext uri="{FF2B5EF4-FFF2-40B4-BE49-F238E27FC236}">
                <a16:creationId xmlns:a16="http://schemas.microsoft.com/office/drawing/2014/main" id="{65D4A598-4CFB-FB40-A05E-840F7315E6D7}"/>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9742"/>
          <a:stretch/>
        </p:blipFill>
        <p:spPr>
          <a:xfrm>
            <a:off x="8442960" y="0"/>
            <a:ext cx="3749040" cy="6858001"/>
          </a:xfrm>
        </p:spPr>
      </p:pic>
      <p:sp>
        <p:nvSpPr>
          <p:cNvPr id="9" name="Rubrik 1">
            <a:extLst>
              <a:ext uri="{FF2B5EF4-FFF2-40B4-BE49-F238E27FC236}">
                <a16:creationId xmlns:a16="http://schemas.microsoft.com/office/drawing/2014/main" id="{D4B1A141-8044-6C4E-9E1E-45B63EA70FC6}"/>
              </a:ext>
            </a:extLst>
          </p:cNvPr>
          <p:cNvSpPr txBox="1">
            <a:spLocks/>
          </p:cNvSpPr>
          <p:nvPr/>
        </p:nvSpPr>
        <p:spPr>
          <a:xfrm>
            <a:off x="979459" y="1901239"/>
            <a:ext cx="5768214" cy="1207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800" dirty="0">
                <a:solidFill>
                  <a:schemeClr val="tx1"/>
                </a:solidFill>
              </a:rPr>
              <a:t>En</a:t>
            </a:r>
            <a:r>
              <a:rPr lang="sv-SE" sz="1800" b="1" dirty="0">
                <a:solidFill>
                  <a:schemeClr val="tx1"/>
                </a:solidFill>
              </a:rPr>
              <a:t> meritportfölj </a:t>
            </a:r>
            <a:r>
              <a:rPr lang="sv-SE" sz="1800" dirty="0">
                <a:solidFill>
                  <a:schemeClr val="tx1"/>
                </a:solidFill>
              </a:rPr>
              <a:t>innehåller riktlinjer och stöd för en strukturerad sammanställning av meriter som kan brukas för meritvärdering vid rekrytering och befordran. </a:t>
            </a:r>
          </a:p>
        </p:txBody>
      </p:sp>
      <p:sp>
        <p:nvSpPr>
          <p:cNvPr id="12" name="Rubrik 1">
            <a:extLst>
              <a:ext uri="{FF2B5EF4-FFF2-40B4-BE49-F238E27FC236}">
                <a16:creationId xmlns:a16="http://schemas.microsoft.com/office/drawing/2014/main" id="{262F3392-3AC0-0B4A-BEB7-2EA1DFD29ADF}"/>
              </a:ext>
            </a:extLst>
          </p:cNvPr>
          <p:cNvSpPr txBox="1">
            <a:spLocks/>
          </p:cNvSpPr>
          <p:nvPr/>
        </p:nvSpPr>
        <p:spPr>
          <a:xfrm>
            <a:off x="8966147" y="1186543"/>
            <a:ext cx="2868603" cy="487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sv-SE" sz="1800" dirty="0">
                <a:solidFill>
                  <a:schemeClr val="bg1"/>
                </a:solidFill>
              </a:rPr>
              <a:t>Det är viktigt att den sökande ges möjlighet att beskriva sin förmåga och erfarenhet av forsknings- </a:t>
            </a:r>
            <a:r>
              <a:rPr lang="sv-SE" sz="1800" spc="-150" dirty="0">
                <a:solidFill>
                  <a:schemeClr val="bg1"/>
                </a:solidFill>
              </a:rPr>
              <a:t>och </a:t>
            </a:r>
            <a:r>
              <a:rPr lang="sv-SE" sz="1800" dirty="0">
                <a:solidFill>
                  <a:schemeClr val="bg1"/>
                </a:solidFill>
              </a:rPr>
              <a:t>utbildningssamverkan</a:t>
            </a:r>
            <a:r>
              <a:rPr lang="sv-SE" sz="1800" spc="-150" dirty="0">
                <a:solidFill>
                  <a:schemeClr val="bg1"/>
                </a:solidFill>
              </a:rPr>
              <a:t>, </a:t>
            </a:r>
            <a:r>
              <a:rPr lang="sv-SE" sz="1800" dirty="0">
                <a:solidFill>
                  <a:schemeClr val="bg1"/>
                </a:solidFill>
              </a:rPr>
              <a:t>kunskapsutbyte mellan universitet och omvärld, samt erfarenhet av innovation och entreprenörskap. </a:t>
            </a:r>
          </a:p>
        </p:txBody>
      </p:sp>
      <p:pic>
        <p:nvPicPr>
          <p:cNvPr id="13" name="Bildobjekt 12">
            <a:extLst>
              <a:ext uri="{FF2B5EF4-FFF2-40B4-BE49-F238E27FC236}">
                <a16:creationId xmlns:a16="http://schemas.microsoft.com/office/drawing/2014/main" id="{89744B59-C5C7-B54D-9D4B-E7D41EA55AA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589741" y="6355248"/>
            <a:ext cx="1256268" cy="291283"/>
          </a:xfrm>
          <a:prstGeom prst="rect">
            <a:avLst/>
          </a:prstGeom>
        </p:spPr>
      </p:pic>
      <p:pic>
        <p:nvPicPr>
          <p:cNvPr id="14" name="Bildobjekt 13">
            <a:extLst>
              <a:ext uri="{FF2B5EF4-FFF2-40B4-BE49-F238E27FC236}">
                <a16:creationId xmlns:a16="http://schemas.microsoft.com/office/drawing/2014/main" id="{51FBB040-BBF6-2949-8E9F-BC2E69B87AC3}"/>
              </a:ext>
            </a:extLst>
          </p:cNvPr>
          <p:cNvPicPr>
            <a:picLocks noChangeAspect="1"/>
          </p:cNvPicPr>
          <p:nvPr/>
        </p:nvPicPr>
        <p:blipFill>
          <a:blip r:embed="rId4"/>
          <a:srcRect/>
          <a:stretch/>
        </p:blipFill>
        <p:spPr>
          <a:xfrm>
            <a:off x="198082" y="233094"/>
            <a:ext cx="748474" cy="568286"/>
          </a:xfrm>
          <a:prstGeom prst="rect">
            <a:avLst/>
          </a:prstGeom>
        </p:spPr>
      </p:pic>
      <p:sp>
        <p:nvSpPr>
          <p:cNvPr id="16" name="Rubrik 1">
            <a:extLst>
              <a:ext uri="{FF2B5EF4-FFF2-40B4-BE49-F238E27FC236}">
                <a16:creationId xmlns:a16="http://schemas.microsoft.com/office/drawing/2014/main" id="{9286DEDB-0692-8946-B176-C6ED65E389DD}"/>
              </a:ext>
            </a:extLst>
          </p:cNvPr>
          <p:cNvSpPr txBox="1">
            <a:spLocks/>
          </p:cNvSpPr>
          <p:nvPr/>
        </p:nvSpPr>
        <p:spPr>
          <a:xfrm>
            <a:off x="1000814" y="148899"/>
            <a:ext cx="8363164" cy="34912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2800"/>
              </a:spcBef>
            </a:pPr>
            <a:r>
              <a:rPr lang="sv-SE" sz="900" dirty="0">
                <a:solidFill>
                  <a:schemeClr val="accent6">
                    <a:lumMod val="75000"/>
                  </a:schemeClr>
                </a:solidFill>
              </a:rPr>
              <a:t>Lärosätets samverkansstrategi / Anställningsordning / Behov / Ansökan / Urval och beslut / Anställning / Utvecklingssamtal / </a:t>
            </a:r>
            <a:r>
              <a:rPr lang="sv-SE" sz="900" b="1" dirty="0">
                <a:solidFill>
                  <a:schemeClr val="accent6">
                    <a:lumMod val="75000"/>
                  </a:schemeClr>
                </a:solidFill>
              </a:rPr>
              <a:t>Meritportfölj</a:t>
            </a:r>
          </a:p>
        </p:txBody>
      </p:sp>
      <p:grpSp>
        <p:nvGrpSpPr>
          <p:cNvPr id="20" name="Grupp 19">
            <a:extLst>
              <a:ext uri="{FF2B5EF4-FFF2-40B4-BE49-F238E27FC236}">
                <a16:creationId xmlns:a16="http://schemas.microsoft.com/office/drawing/2014/main" id="{6AB74FFB-0D15-2741-B430-13D8F6EC6CC3}"/>
              </a:ext>
            </a:extLst>
          </p:cNvPr>
          <p:cNvGrpSpPr/>
          <p:nvPr/>
        </p:nvGrpSpPr>
        <p:grpSpPr>
          <a:xfrm>
            <a:off x="1082830" y="3816692"/>
            <a:ext cx="2057822" cy="350198"/>
            <a:chOff x="1059451" y="4486286"/>
            <a:chExt cx="2057822" cy="350198"/>
          </a:xfrm>
        </p:grpSpPr>
        <p:pic>
          <p:nvPicPr>
            <p:cNvPr id="21" name="Bildobjekt 20">
              <a:extLst>
                <a:ext uri="{FF2B5EF4-FFF2-40B4-BE49-F238E27FC236}">
                  <a16:creationId xmlns:a16="http://schemas.microsoft.com/office/drawing/2014/main" id="{8EDAD0C8-1D46-0B46-AFCE-8830CD9B0C2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 r="-12777" b="-31613"/>
            <a:stretch/>
          </p:blipFill>
          <p:spPr>
            <a:xfrm>
              <a:off x="1059451" y="4570535"/>
              <a:ext cx="242657" cy="240620"/>
            </a:xfrm>
            <a:prstGeom prst="rect">
              <a:avLst/>
            </a:prstGeom>
          </p:spPr>
        </p:pic>
        <p:sp>
          <p:nvSpPr>
            <p:cNvPr id="22" name="Rubrik 1">
              <a:extLst>
                <a:ext uri="{FF2B5EF4-FFF2-40B4-BE49-F238E27FC236}">
                  <a16:creationId xmlns:a16="http://schemas.microsoft.com/office/drawing/2014/main" id="{7422A28D-39FB-F34C-A67F-21B0B8500EF7}"/>
                </a:ext>
              </a:extLst>
            </p:cNvPr>
            <p:cNvSpPr txBox="1">
              <a:spLocks/>
            </p:cNvSpPr>
            <p:nvPr/>
          </p:nvSpPr>
          <p:spPr>
            <a:xfrm>
              <a:off x="1284784" y="4486286"/>
              <a:ext cx="1832489" cy="350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b="1" dirty="0">
                  <a:solidFill>
                    <a:schemeClr val="accent1"/>
                  </a:solidFill>
                </a:rPr>
                <a:t>REFLEKTION</a:t>
              </a:r>
            </a:p>
          </p:txBody>
        </p:sp>
      </p:grpSp>
      <p:sp>
        <p:nvSpPr>
          <p:cNvPr id="23" name="Rubrik 1">
            <a:extLst>
              <a:ext uri="{FF2B5EF4-FFF2-40B4-BE49-F238E27FC236}">
                <a16:creationId xmlns:a16="http://schemas.microsoft.com/office/drawing/2014/main" id="{218A9974-8482-1E4C-A558-57433634DAD6}"/>
              </a:ext>
            </a:extLst>
          </p:cNvPr>
          <p:cNvSpPr txBox="1">
            <a:spLocks/>
          </p:cNvSpPr>
          <p:nvPr/>
        </p:nvSpPr>
        <p:spPr>
          <a:xfrm>
            <a:off x="965247" y="4222308"/>
            <a:ext cx="6268861" cy="191859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800"/>
              </a:spcBef>
            </a:pPr>
            <a:r>
              <a:rPr lang="sv-SE" sz="1600" b="1" dirty="0"/>
              <a:t>Ger lärosätet stöd för dokumentation av samverkansmeriter?</a:t>
            </a:r>
          </a:p>
          <a:p>
            <a:pPr marL="285750" indent="-285750">
              <a:lnSpc>
                <a:spcPct val="100000"/>
              </a:lnSpc>
              <a:spcBef>
                <a:spcPts val="600"/>
              </a:spcBef>
              <a:buClr>
                <a:schemeClr val="accent1"/>
              </a:buClr>
              <a:buSzPct val="130000"/>
              <a:buFont typeface="Arial" panose="020B0604020202020204" pitchFamily="34" charset="0"/>
              <a:buChar char="•"/>
            </a:pPr>
            <a:r>
              <a:rPr lang="sv-SE" sz="1600" dirty="0"/>
              <a:t>Stödjer lärosätets processer upprättandet av meritportföljer (t.ex. för samverkansmeriter)?</a:t>
            </a:r>
          </a:p>
          <a:p>
            <a:pPr marL="285750" indent="-285750">
              <a:lnSpc>
                <a:spcPct val="100000"/>
              </a:lnSpc>
              <a:spcBef>
                <a:spcPts val="600"/>
              </a:spcBef>
              <a:buClr>
                <a:schemeClr val="accent1"/>
              </a:buClr>
              <a:buSzPct val="130000"/>
              <a:buFont typeface="Arial" panose="020B0604020202020204" pitchFamily="34" charset="0"/>
              <a:buChar char="•"/>
            </a:pPr>
            <a:r>
              <a:rPr lang="sv-SE" sz="1600" dirty="0"/>
              <a:t>Vad anses vara goda meriter för samverkan? </a:t>
            </a:r>
          </a:p>
          <a:p>
            <a:pPr marL="285750" indent="-285750">
              <a:lnSpc>
                <a:spcPct val="100000"/>
              </a:lnSpc>
              <a:spcBef>
                <a:spcPts val="600"/>
              </a:spcBef>
              <a:buClr>
                <a:schemeClr val="accent1"/>
              </a:buClr>
              <a:buSzPct val="130000"/>
              <a:buFont typeface="Arial" panose="020B0604020202020204" pitchFamily="34" charset="0"/>
              <a:buChar char="•"/>
            </a:pPr>
            <a:r>
              <a:rPr lang="sv-SE" sz="1600" dirty="0"/>
              <a:t>På vilket sätt kan meritportföljen stödja en god dokumentation av samverkansmeriter?</a:t>
            </a:r>
          </a:p>
        </p:txBody>
      </p:sp>
    </p:spTree>
    <p:extLst>
      <p:ext uri="{BB962C8B-B14F-4D97-AF65-F5344CB8AC3E}">
        <p14:creationId xmlns:p14="http://schemas.microsoft.com/office/powerpoint/2010/main" val="2143327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8B46F51-1ABE-B249-95FD-AFA89B8EEADF}"/>
              </a:ext>
            </a:extLst>
          </p:cNvPr>
          <p:cNvSpPr/>
          <p:nvPr/>
        </p:nvSpPr>
        <p:spPr>
          <a:xfrm>
            <a:off x="8452022" y="0"/>
            <a:ext cx="373997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0D60E61-69C0-5440-A46C-0B3074EC7455}"/>
              </a:ext>
            </a:extLst>
          </p:cNvPr>
          <p:cNvSpPr>
            <a:spLocks noGrp="1"/>
          </p:cNvSpPr>
          <p:nvPr>
            <p:ph type="title"/>
          </p:nvPr>
        </p:nvSpPr>
        <p:spPr>
          <a:xfrm>
            <a:off x="976746" y="891599"/>
            <a:ext cx="6809509" cy="1325563"/>
          </a:xfrm>
        </p:spPr>
        <p:txBody>
          <a:bodyPr>
            <a:normAutofit/>
          </a:bodyPr>
          <a:lstStyle/>
          <a:p>
            <a:r>
              <a:rPr lang="sv-SE" sz="4000" b="1" dirty="0">
                <a:solidFill>
                  <a:schemeClr val="tx2"/>
                </a:solidFill>
              </a:rPr>
              <a:t>Samverkansmeritering</a:t>
            </a:r>
          </a:p>
        </p:txBody>
      </p:sp>
      <p:pic>
        <p:nvPicPr>
          <p:cNvPr id="7" name="Platshållare för innehåll 6" descr="En bild som visar dator, bärbar dator, tangentbord, video&#10;&#10;Automatiskt genererad beskrivning">
            <a:extLst>
              <a:ext uri="{FF2B5EF4-FFF2-40B4-BE49-F238E27FC236}">
                <a16:creationId xmlns:a16="http://schemas.microsoft.com/office/drawing/2014/main" id="{65D4A598-4CFB-FB40-A05E-840F7315E6D7}"/>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9742"/>
          <a:stretch/>
        </p:blipFill>
        <p:spPr>
          <a:xfrm>
            <a:off x="8442960" y="0"/>
            <a:ext cx="3749040" cy="6858001"/>
          </a:xfrm>
        </p:spPr>
      </p:pic>
      <p:sp>
        <p:nvSpPr>
          <p:cNvPr id="9" name="Rubrik 1">
            <a:extLst>
              <a:ext uri="{FF2B5EF4-FFF2-40B4-BE49-F238E27FC236}">
                <a16:creationId xmlns:a16="http://schemas.microsoft.com/office/drawing/2014/main" id="{D4B1A141-8044-6C4E-9E1E-45B63EA70FC6}"/>
              </a:ext>
            </a:extLst>
          </p:cNvPr>
          <p:cNvSpPr txBox="1">
            <a:spLocks/>
          </p:cNvSpPr>
          <p:nvPr/>
        </p:nvSpPr>
        <p:spPr>
          <a:xfrm>
            <a:off x="979459" y="1901239"/>
            <a:ext cx="5768214" cy="13255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800" dirty="0"/>
              <a:t>Det finns tre former av samverkansmeriter som tillsammans föreslås ge en helhetsbild av lärarens engagemang inom ramen för samverkansuppgiften.</a:t>
            </a:r>
          </a:p>
        </p:txBody>
      </p:sp>
      <p:sp>
        <p:nvSpPr>
          <p:cNvPr id="12" name="Rubrik 1">
            <a:extLst>
              <a:ext uri="{FF2B5EF4-FFF2-40B4-BE49-F238E27FC236}">
                <a16:creationId xmlns:a16="http://schemas.microsoft.com/office/drawing/2014/main" id="{262F3392-3AC0-0B4A-BEB7-2EA1DFD29ADF}"/>
              </a:ext>
            </a:extLst>
          </p:cNvPr>
          <p:cNvSpPr txBox="1">
            <a:spLocks/>
          </p:cNvSpPr>
          <p:nvPr/>
        </p:nvSpPr>
        <p:spPr>
          <a:xfrm>
            <a:off x="8966147" y="1186543"/>
            <a:ext cx="2868603" cy="487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sv-SE" sz="1800" dirty="0">
                <a:solidFill>
                  <a:schemeClr val="bg1"/>
                </a:solidFill>
              </a:rPr>
              <a:t>Som enskild lärare kan du samla dina samverkans-meriter på flera olika sätt. Dessa samverkansmeriter kan användas för att ge ett bredare bedömnings-underlag vid rekrytering och befordran tillsammans med dina vetenskapliga och pedagogiska meriter.</a:t>
            </a:r>
          </a:p>
          <a:p>
            <a:pPr>
              <a:lnSpc>
                <a:spcPct val="100000"/>
              </a:lnSpc>
              <a:spcBef>
                <a:spcPts val="600"/>
              </a:spcBef>
            </a:pPr>
            <a:endParaRPr lang="sv-SE" sz="1800" dirty="0">
              <a:solidFill>
                <a:schemeClr val="bg1"/>
              </a:solidFill>
            </a:endParaRPr>
          </a:p>
          <a:p>
            <a:pPr>
              <a:lnSpc>
                <a:spcPct val="100000"/>
              </a:lnSpc>
              <a:spcBef>
                <a:spcPts val="600"/>
              </a:spcBef>
            </a:pPr>
            <a:endParaRPr lang="sv-SE" sz="1800" dirty="0">
              <a:solidFill>
                <a:schemeClr val="bg1"/>
              </a:solidFill>
            </a:endParaRPr>
          </a:p>
        </p:txBody>
      </p:sp>
      <p:pic>
        <p:nvPicPr>
          <p:cNvPr id="13" name="Bildobjekt 12">
            <a:extLst>
              <a:ext uri="{FF2B5EF4-FFF2-40B4-BE49-F238E27FC236}">
                <a16:creationId xmlns:a16="http://schemas.microsoft.com/office/drawing/2014/main" id="{89744B59-C5C7-B54D-9D4B-E7D41EA55AA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589741" y="6355248"/>
            <a:ext cx="1256268" cy="291283"/>
          </a:xfrm>
          <a:prstGeom prst="rect">
            <a:avLst/>
          </a:prstGeom>
        </p:spPr>
      </p:pic>
      <p:pic>
        <p:nvPicPr>
          <p:cNvPr id="14" name="Bildobjekt 13">
            <a:extLst>
              <a:ext uri="{FF2B5EF4-FFF2-40B4-BE49-F238E27FC236}">
                <a16:creationId xmlns:a16="http://schemas.microsoft.com/office/drawing/2014/main" id="{51FBB040-BBF6-2949-8E9F-BC2E69B87AC3}"/>
              </a:ext>
            </a:extLst>
          </p:cNvPr>
          <p:cNvPicPr>
            <a:picLocks noChangeAspect="1"/>
          </p:cNvPicPr>
          <p:nvPr/>
        </p:nvPicPr>
        <p:blipFill>
          <a:blip r:embed="rId4"/>
          <a:srcRect/>
          <a:stretch/>
        </p:blipFill>
        <p:spPr>
          <a:xfrm>
            <a:off x="198082" y="233094"/>
            <a:ext cx="748474" cy="568286"/>
          </a:xfrm>
          <a:prstGeom prst="rect">
            <a:avLst/>
          </a:prstGeom>
        </p:spPr>
      </p:pic>
      <p:sp>
        <p:nvSpPr>
          <p:cNvPr id="16" name="Rubrik 1">
            <a:extLst>
              <a:ext uri="{FF2B5EF4-FFF2-40B4-BE49-F238E27FC236}">
                <a16:creationId xmlns:a16="http://schemas.microsoft.com/office/drawing/2014/main" id="{9286DEDB-0692-8946-B176-C6ED65E389DD}"/>
              </a:ext>
            </a:extLst>
          </p:cNvPr>
          <p:cNvSpPr txBox="1">
            <a:spLocks/>
          </p:cNvSpPr>
          <p:nvPr/>
        </p:nvSpPr>
        <p:spPr>
          <a:xfrm>
            <a:off x="1000814" y="148899"/>
            <a:ext cx="8363164" cy="34912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2800"/>
              </a:spcBef>
            </a:pPr>
            <a:r>
              <a:rPr lang="sv-SE" sz="900" dirty="0">
                <a:solidFill>
                  <a:schemeClr val="accent6">
                    <a:lumMod val="75000"/>
                  </a:schemeClr>
                </a:solidFill>
              </a:rPr>
              <a:t>Lärosätets samverkansstrategi / Anställningsordning / Behov / Ansökan / Urval och beslut / Anställning / Utvecklingssamtal / </a:t>
            </a:r>
            <a:r>
              <a:rPr lang="sv-SE" sz="900" b="1" dirty="0">
                <a:solidFill>
                  <a:schemeClr val="accent6">
                    <a:lumMod val="75000"/>
                  </a:schemeClr>
                </a:solidFill>
              </a:rPr>
              <a:t>Meritportfölj</a:t>
            </a:r>
          </a:p>
        </p:txBody>
      </p:sp>
      <p:grpSp>
        <p:nvGrpSpPr>
          <p:cNvPr id="20" name="Grupp 19">
            <a:extLst>
              <a:ext uri="{FF2B5EF4-FFF2-40B4-BE49-F238E27FC236}">
                <a16:creationId xmlns:a16="http://schemas.microsoft.com/office/drawing/2014/main" id="{A60E2104-8BA1-1142-9D28-CDD9C995F8A5}"/>
              </a:ext>
            </a:extLst>
          </p:cNvPr>
          <p:cNvGrpSpPr/>
          <p:nvPr/>
        </p:nvGrpSpPr>
        <p:grpSpPr>
          <a:xfrm>
            <a:off x="1082830" y="3816692"/>
            <a:ext cx="2336645" cy="350198"/>
            <a:chOff x="1059451" y="4486286"/>
            <a:chExt cx="2336645" cy="350198"/>
          </a:xfrm>
        </p:grpSpPr>
        <p:pic>
          <p:nvPicPr>
            <p:cNvPr id="21" name="Bildobjekt 20">
              <a:extLst>
                <a:ext uri="{FF2B5EF4-FFF2-40B4-BE49-F238E27FC236}">
                  <a16:creationId xmlns:a16="http://schemas.microsoft.com/office/drawing/2014/main" id="{2BA706BB-358E-1949-AA02-C0093EDA41B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 r="-12777" b="-31613"/>
            <a:stretch/>
          </p:blipFill>
          <p:spPr>
            <a:xfrm>
              <a:off x="1059451" y="4570535"/>
              <a:ext cx="242657" cy="240620"/>
            </a:xfrm>
            <a:prstGeom prst="rect">
              <a:avLst/>
            </a:prstGeom>
          </p:spPr>
        </p:pic>
        <p:sp>
          <p:nvSpPr>
            <p:cNvPr id="22" name="Rubrik 1">
              <a:extLst>
                <a:ext uri="{FF2B5EF4-FFF2-40B4-BE49-F238E27FC236}">
                  <a16:creationId xmlns:a16="http://schemas.microsoft.com/office/drawing/2014/main" id="{27117850-7A2D-194A-B07D-D079281A19B6}"/>
                </a:ext>
              </a:extLst>
            </p:cNvPr>
            <p:cNvSpPr txBox="1">
              <a:spLocks/>
            </p:cNvSpPr>
            <p:nvPr/>
          </p:nvSpPr>
          <p:spPr>
            <a:xfrm>
              <a:off x="1284784" y="4486286"/>
              <a:ext cx="2111312" cy="350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b="1" dirty="0">
                  <a:solidFill>
                    <a:schemeClr val="accent1"/>
                  </a:solidFill>
                </a:rPr>
                <a:t>MERITPORTFÖLJ</a:t>
              </a:r>
            </a:p>
          </p:txBody>
        </p:sp>
      </p:grpSp>
      <p:sp>
        <p:nvSpPr>
          <p:cNvPr id="24" name="Rubrik 1">
            <a:extLst>
              <a:ext uri="{FF2B5EF4-FFF2-40B4-BE49-F238E27FC236}">
                <a16:creationId xmlns:a16="http://schemas.microsoft.com/office/drawing/2014/main" id="{AC315F1A-78BA-464D-BA96-3EA216D19B3E}"/>
              </a:ext>
            </a:extLst>
          </p:cNvPr>
          <p:cNvSpPr txBox="1">
            <a:spLocks/>
          </p:cNvSpPr>
          <p:nvPr/>
        </p:nvSpPr>
        <p:spPr>
          <a:xfrm>
            <a:off x="955722" y="4231833"/>
            <a:ext cx="6268861" cy="191859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00000"/>
              </a:lnSpc>
              <a:spcBef>
                <a:spcPts val="600"/>
              </a:spcBef>
              <a:buClr>
                <a:schemeClr val="accent1"/>
              </a:buClr>
              <a:buSzPct val="130000"/>
              <a:buFont typeface="Arial" panose="020B0604020202020204" pitchFamily="34" charset="0"/>
              <a:buChar char="•"/>
            </a:pPr>
            <a:r>
              <a:rPr lang="sv-SE" sz="1600" b="1" dirty="0"/>
              <a:t>Dokumentation</a:t>
            </a:r>
            <a:r>
              <a:rPr lang="sv-SE" sz="1600" dirty="0"/>
              <a:t>. En sammanställning och/eller översikt av relevanta samverkansaktiviteter och deras resultat</a:t>
            </a:r>
          </a:p>
          <a:p>
            <a:pPr marL="285750" indent="-285750">
              <a:lnSpc>
                <a:spcPct val="100000"/>
              </a:lnSpc>
              <a:spcBef>
                <a:spcPts val="600"/>
              </a:spcBef>
              <a:buClr>
                <a:schemeClr val="accent1"/>
              </a:buClr>
              <a:buSzPct val="130000"/>
              <a:buFont typeface="Arial" panose="020B0604020202020204" pitchFamily="34" charset="0"/>
              <a:buChar char="•"/>
            </a:pPr>
            <a:r>
              <a:rPr lang="sv-SE" sz="1600" b="1" dirty="0"/>
              <a:t>Beskrivning</a:t>
            </a:r>
            <a:r>
              <a:rPr lang="sv-SE" sz="1600" dirty="0"/>
              <a:t>. Bestyrkta exempel på samverkansmeriter</a:t>
            </a:r>
          </a:p>
          <a:p>
            <a:pPr marL="285750" indent="-285750">
              <a:lnSpc>
                <a:spcPct val="100000"/>
              </a:lnSpc>
              <a:spcBef>
                <a:spcPts val="600"/>
              </a:spcBef>
              <a:buClr>
                <a:schemeClr val="accent1"/>
              </a:buClr>
              <a:buSzPct val="130000"/>
              <a:buFont typeface="Arial" panose="020B0604020202020204" pitchFamily="34" charset="0"/>
              <a:buChar char="•"/>
            </a:pPr>
            <a:r>
              <a:rPr lang="sv-SE" sz="1600" b="1" dirty="0"/>
              <a:t>Reflektion</a:t>
            </a:r>
            <a:r>
              <a:rPr lang="sv-SE" sz="1600" dirty="0"/>
              <a:t>. En redogörelse för den egna rollen och egna lärandet samt i förekommande fall, det egna förhållningssättet till samverkansuppgiftens olika delar och lärdomar</a:t>
            </a:r>
          </a:p>
        </p:txBody>
      </p:sp>
    </p:spTree>
    <p:extLst>
      <p:ext uri="{BB962C8B-B14F-4D97-AF65-F5344CB8AC3E}">
        <p14:creationId xmlns:p14="http://schemas.microsoft.com/office/powerpoint/2010/main" val="3094277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9A66D3A1-4B02-F743-ADE4-925F1A58206D}"/>
              </a:ext>
            </a:extLst>
          </p:cNvPr>
          <p:cNvSpPr txBox="1">
            <a:spLocks/>
          </p:cNvSpPr>
          <p:nvPr/>
        </p:nvSpPr>
        <p:spPr>
          <a:xfrm>
            <a:off x="976746" y="891599"/>
            <a:ext cx="7858335"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200" b="1" dirty="0">
                <a:solidFill>
                  <a:schemeClr val="tx2"/>
                </a:solidFill>
              </a:rPr>
              <a:t>Ett sätt att strukturera och </a:t>
            </a:r>
            <a:br>
              <a:rPr lang="sv-SE" sz="3200" b="1" dirty="0">
                <a:solidFill>
                  <a:schemeClr val="tx2"/>
                </a:solidFill>
              </a:rPr>
            </a:br>
            <a:r>
              <a:rPr lang="sv-SE" sz="3200" b="1">
                <a:solidFill>
                  <a:schemeClr val="tx2"/>
                </a:solidFill>
              </a:rPr>
              <a:t>beskriva samverkansmeriter</a:t>
            </a:r>
            <a:endParaRPr lang="sv-SE" sz="3200" b="1" dirty="0">
              <a:solidFill>
                <a:schemeClr val="tx2"/>
              </a:solidFill>
            </a:endParaRPr>
          </a:p>
        </p:txBody>
      </p:sp>
      <p:pic>
        <p:nvPicPr>
          <p:cNvPr id="8" name="Bildobjekt 7">
            <a:extLst>
              <a:ext uri="{FF2B5EF4-FFF2-40B4-BE49-F238E27FC236}">
                <a16:creationId xmlns:a16="http://schemas.microsoft.com/office/drawing/2014/main" id="{1386F53D-AABD-4F4B-99E2-357CC933FF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589741" y="6355248"/>
            <a:ext cx="1256268" cy="291284"/>
          </a:xfrm>
          <a:prstGeom prst="rect">
            <a:avLst/>
          </a:prstGeom>
        </p:spPr>
      </p:pic>
      <p:sp>
        <p:nvSpPr>
          <p:cNvPr id="9" name="Rubrik 1">
            <a:extLst>
              <a:ext uri="{FF2B5EF4-FFF2-40B4-BE49-F238E27FC236}">
                <a16:creationId xmlns:a16="http://schemas.microsoft.com/office/drawing/2014/main" id="{ADB3C0BD-7E57-1947-B237-2F89984AF8C4}"/>
              </a:ext>
            </a:extLst>
          </p:cNvPr>
          <p:cNvSpPr txBox="1">
            <a:spLocks/>
          </p:cNvSpPr>
          <p:nvPr/>
        </p:nvSpPr>
        <p:spPr>
          <a:xfrm>
            <a:off x="998800" y="2248479"/>
            <a:ext cx="2474383" cy="4199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200" b="1" spc="200" dirty="0">
                <a:solidFill>
                  <a:schemeClr val="accent1"/>
                </a:solidFill>
              </a:rPr>
              <a:t>RESULTATMATRIS</a:t>
            </a:r>
          </a:p>
        </p:txBody>
      </p:sp>
      <p:sp>
        <p:nvSpPr>
          <p:cNvPr id="7" name="Rektangel 6">
            <a:extLst>
              <a:ext uri="{FF2B5EF4-FFF2-40B4-BE49-F238E27FC236}">
                <a16:creationId xmlns:a16="http://schemas.microsoft.com/office/drawing/2014/main" id="{BFAB8BFC-EC27-6C40-9FBE-5C366A0DC0C0}"/>
              </a:ext>
            </a:extLst>
          </p:cNvPr>
          <p:cNvSpPr/>
          <p:nvPr/>
        </p:nvSpPr>
        <p:spPr>
          <a:xfrm>
            <a:off x="8452022" y="0"/>
            <a:ext cx="373997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Platshållare för innehåll 6" descr="En bild som visar dator, bärbar dator, tangentbord, video&#10;&#10;Automatiskt genererad beskrivning">
            <a:extLst>
              <a:ext uri="{FF2B5EF4-FFF2-40B4-BE49-F238E27FC236}">
                <a16:creationId xmlns:a16="http://schemas.microsoft.com/office/drawing/2014/main" id="{F66F5D82-72A1-AD40-9912-4E7C7448D9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9742"/>
          <a:stretch/>
        </p:blipFill>
        <p:spPr>
          <a:xfrm>
            <a:off x="8442960" y="-1"/>
            <a:ext cx="3749040" cy="6858001"/>
          </a:xfrm>
          <a:prstGeom prst="rect">
            <a:avLst/>
          </a:prstGeom>
        </p:spPr>
      </p:pic>
      <p:sp>
        <p:nvSpPr>
          <p:cNvPr id="11" name="Rubrik 1">
            <a:extLst>
              <a:ext uri="{FF2B5EF4-FFF2-40B4-BE49-F238E27FC236}">
                <a16:creationId xmlns:a16="http://schemas.microsoft.com/office/drawing/2014/main" id="{31690945-94E6-5449-975D-A10154B7EFEB}"/>
              </a:ext>
            </a:extLst>
          </p:cNvPr>
          <p:cNvSpPr txBox="1">
            <a:spLocks/>
          </p:cNvSpPr>
          <p:nvPr/>
        </p:nvSpPr>
        <p:spPr>
          <a:xfrm>
            <a:off x="8966147" y="1186542"/>
            <a:ext cx="2552343" cy="487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sv-SE" sz="1800" dirty="0">
                <a:solidFill>
                  <a:schemeClr val="bg1"/>
                </a:solidFill>
              </a:rPr>
              <a:t>För att läsa mer om hur samverkansmeriter kan skrivas fram och bedömas, se den vägledning som tagits fram inom ramen för </a:t>
            </a:r>
            <a:r>
              <a:rPr lang="sv-SE" sz="1800" dirty="0" err="1">
                <a:solidFill>
                  <a:schemeClr val="bg1"/>
                </a:solidFill>
              </a:rPr>
              <a:t>Mersam</a:t>
            </a:r>
            <a:r>
              <a:rPr lang="sv-SE" sz="1800" dirty="0">
                <a:solidFill>
                  <a:schemeClr val="bg1"/>
                </a:solidFill>
              </a:rPr>
              <a:t>.</a:t>
            </a:r>
          </a:p>
        </p:txBody>
      </p:sp>
      <p:pic>
        <p:nvPicPr>
          <p:cNvPr id="12" name="Bildobjekt 11">
            <a:extLst>
              <a:ext uri="{FF2B5EF4-FFF2-40B4-BE49-F238E27FC236}">
                <a16:creationId xmlns:a16="http://schemas.microsoft.com/office/drawing/2014/main" id="{34FB1C55-3877-3F41-9D4A-74686A7A7D3A}"/>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589741" y="6355248"/>
            <a:ext cx="1256268" cy="291283"/>
          </a:xfrm>
          <a:prstGeom prst="rect">
            <a:avLst/>
          </a:prstGeom>
        </p:spPr>
      </p:pic>
      <p:pic>
        <p:nvPicPr>
          <p:cNvPr id="13" name="Bildobjekt 12" descr="En bild som visar bord&#10;&#10;Automatiskt genererad beskrivning">
            <a:extLst>
              <a:ext uri="{FF2B5EF4-FFF2-40B4-BE49-F238E27FC236}">
                <a16:creationId xmlns:a16="http://schemas.microsoft.com/office/drawing/2014/main" id="{324C7882-432A-DF4D-A8AC-03C035537356}"/>
              </a:ext>
            </a:extLst>
          </p:cNvPr>
          <p:cNvPicPr>
            <a:picLocks noChangeAspect="1"/>
          </p:cNvPicPr>
          <p:nvPr/>
        </p:nvPicPr>
        <p:blipFill>
          <a:blip r:embed="rId5"/>
          <a:stretch>
            <a:fillRect/>
          </a:stretch>
        </p:blipFill>
        <p:spPr>
          <a:xfrm>
            <a:off x="752168" y="2448230"/>
            <a:ext cx="7344697" cy="3565683"/>
          </a:xfrm>
          <a:prstGeom prst="rect">
            <a:avLst/>
          </a:prstGeom>
        </p:spPr>
      </p:pic>
    </p:spTree>
    <p:extLst>
      <p:ext uri="{BB962C8B-B14F-4D97-AF65-F5344CB8AC3E}">
        <p14:creationId xmlns:p14="http://schemas.microsoft.com/office/powerpoint/2010/main" val="806263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C34219D4-8A02-254C-8E66-6A65422EA77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2EB2103-1AB1-304A-819F-304F60C3DCF8}"/>
              </a:ext>
            </a:extLst>
          </p:cNvPr>
          <p:cNvSpPr>
            <a:spLocks noGrp="1"/>
          </p:cNvSpPr>
          <p:nvPr>
            <p:ph type="ctrTitle"/>
          </p:nvPr>
        </p:nvSpPr>
        <p:spPr>
          <a:xfrm>
            <a:off x="999811" y="2211859"/>
            <a:ext cx="10192378" cy="1940655"/>
          </a:xfrm>
        </p:spPr>
        <p:txBody>
          <a:bodyPr>
            <a:normAutofit/>
          </a:bodyPr>
          <a:lstStyle/>
          <a:p>
            <a:r>
              <a:rPr lang="sv-SE" sz="11500" b="1" dirty="0">
                <a:solidFill>
                  <a:schemeClr val="bg1"/>
                </a:solidFill>
              </a:rPr>
              <a:t>Tack!</a:t>
            </a:r>
          </a:p>
        </p:txBody>
      </p:sp>
      <p:sp>
        <p:nvSpPr>
          <p:cNvPr id="3" name="Underrubrik 2">
            <a:extLst>
              <a:ext uri="{FF2B5EF4-FFF2-40B4-BE49-F238E27FC236}">
                <a16:creationId xmlns:a16="http://schemas.microsoft.com/office/drawing/2014/main" id="{87E25BFE-8CBB-834F-AB4F-C5F633E380C6}"/>
              </a:ext>
            </a:extLst>
          </p:cNvPr>
          <p:cNvSpPr>
            <a:spLocks noGrp="1"/>
          </p:cNvSpPr>
          <p:nvPr>
            <p:ph type="subTitle" idx="1"/>
          </p:nvPr>
        </p:nvSpPr>
        <p:spPr>
          <a:xfrm>
            <a:off x="1045028" y="4201296"/>
            <a:ext cx="10101944" cy="685800"/>
          </a:xfrm>
        </p:spPr>
        <p:txBody>
          <a:bodyPr>
            <a:normAutofit/>
          </a:bodyPr>
          <a:lstStyle/>
          <a:p>
            <a:r>
              <a:rPr lang="sv-SE" sz="2000" dirty="0" err="1">
                <a:solidFill>
                  <a:schemeClr val="bg1"/>
                </a:solidFill>
              </a:rPr>
              <a:t>Namn.namnsson@mail.se</a:t>
            </a:r>
            <a:endParaRPr lang="sv-SE" sz="2000" dirty="0">
              <a:solidFill>
                <a:schemeClr val="bg1"/>
              </a:solidFill>
            </a:endParaRPr>
          </a:p>
        </p:txBody>
      </p:sp>
      <p:pic>
        <p:nvPicPr>
          <p:cNvPr id="7" name="Bildobjekt 6">
            <a:extLst>
              <a:ext uri="{FF2B5EF4-FFF2-40B4-BE49-F238E27FC236}">
                <a16:creationId xmlns:a16="http://schemas.microsoft.com/office/drawing/2014/main" id="{C195943B-615D-5E4E-8169-9CA99D000A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58400" y="6048937"/>
            <a:ext cx="1762897" cy="558151"/>
          </a:xfrm>
          <a:prstGeom prst="rect">
            <a:avLst/>
          </a:prstGeom>
        </p:spPr>
      </p:pic>
    </p:spTree>
    <p:extLst>
      <p:ext uri="{BB962C8B-B14F-4D97-AF65-F5344CB8AC3E}">
        <p14:creationId xmlns:p14="http://schemas.microsoft.com/office/powerpoint/2010/main" val="96882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E983DA-2829-D740-89E2-753D59E3E92A}"/>
              </a:ext>
            </a:extLst>
          </p:cNvPr>
          <p:cNvSpPr>
            <a:spLocks noGrp="1"/>
          </p:cNvSpPr>
          <p:nvPr>
            <p:ph type="title"/>
          </p:nvPr>
        </p:nvSpPr>
        <p:spPr>
          <a:xfrm>
            <a:off x="838200" y="545005"/>
            <a:ext cx="10515600" cy="1325563"/>
          </a:xfrm>
        </p:spPr>
        <p:txBody>
          <a:bodyPr/>
          <a:lstStyle/>
          <a:p>
            <a:pPr algn="ctr"/>
            <a:r>
              <a:rPr lang="sv-SE" b="1" dirty="0">
                <a:solidFill>
                  <a:schemeClr val="bg1"/>
                </a:solidFill>
              </a:rPr>
              <a:t>Introduktion</a:t>
            </a:r>
          </a:p>
        </p:txBody>
      </p:sp>
      <p:sp>
        <p:nvSpPr>
          <p:cNvPr id="3" name="Platshållare för innehåll 2">
            <a:extLst>
              <a:ext uri="{FF2B5EF4-FFF2-40B4-BE49-F238E27FC236}">
                <a16:creationId xmlns:a16="http://schemas.microsoft.com/office/drawing/2014/main" id="{B23860E7-5B8D-FA4B-8C77-41361B0B1184}"/>
              </a:ext>
            </a:extLst>
          </p:cNvPr>
          <p:cNvSpPr>
            <a:spLocks noGrp="1"/>
          </p:cNvSpPr>
          <p:nvPr>
            <p:ph idx="1"/>
          </p:nvPr>
        </p:nvSpPr>
        <p:spPr>
          <a:xfrm>
            <a:off x="838200" y="2647247"/>
            <a:ext cx="10515600" cy="2389447"/>
          </a:xfrm>
        </p:spPr>
        <p:txBody>
          <a:bodyPr numCol="2" spcCol="432000">
            <a:normAutofit/>
          </a:bodyPr>
          <a:lstStyle/>
          <a:p>
            <a:pPr marL="0" indent="0">
              <a:lnSpc>
                <a:spcPct val="110000"/>
              </a:lnSpc>
              <a:spcAft>
                <a:spcPts val="600"/>
              </a:spcAft>
              <a:buNone/>
            </a:pPr>
            <a:r>
              <a:rPr lang="sv-SE" sz="1800" dirty="0">
                <a:solidFill>
                  <a:schemeClr val="bg1"/>
                </a:solidFill>
              </a:rPr>
              <a:t>Vårt mål med detta grundläggande utbildningsmaterial är att bidra till en ökad kunskap och medvetenhet i de här viktiga frågorna. Som du kommer märka är det avgörande att det finns en röd tråd och en gemensam, tydlig definition av samverkansarbete på alla nivåer inom lärosätet. </a:t>
            </a:r>
          </a:p>
          <a:p>
            <a:pPr marL="0" indent="0">
              <a:lnSpc>
                <a:spcPct val="110000"/>
              </a:lnSpc>
              <a:spcAft>
                <a:spcPts val="600"/>
              </a:spcAft>
              <a:buNone/>
            </a:pPr>
            <a:r>
              <a:rPr lang="sv-SE" sz="1800" dirty="0">
                <a:solidFill>
                  <a:schemeClr val="bg1"/>
                </a:solidFill>
              </a:rPr>
              <a:t>Vi vill också skicka med dig några specifika frågeställningar, som ett verktyg för vidare reflektion kring hur det fungerar idag – samtidigt som vi naturligtvis hoppas inspirera till ­ett ökat fokus på samverkan, på alla nivåer inom lärosätet. </a:t>
            </a:r>
          </a:p>
        </p:txBody>
      </p:sp>
      <p:pic>
        <p:nvPicPr>
          <p:cNvPr id="7" name="Bildobjekt 6">
            <a:extLst>
              <a:ext uri="{FF2B5EF4-FFF2-40B4-BE49-F238E27FC236}">
                <a16:creationId xmlns:a16="http://schemas.microsoft.com/office/drawing/2014/main" id="{42FEA6C4-491D-F746-9DA2-3A6A85D4903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0589741" y="6355248"/>
            <a:ext cx="1256268" cy="291283"/>
          </a:xfrm>
          <a:prstGeom prst="rect">
            <a:avLst/>
          </a:prstGeom>
        </p:spPr>
      </p:pic>
    </p:spTree>
    <p:extLst>
      <p:ext uri="{BB962C8B-B14F-4D97-AF65-F5344CB8AC3E}">
        <p14:creationId xmlns:p14="http://schemas.microsoft.com/office/powerpoint/2010/main" val="366949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9C28EB1-C40F-9345-A62B-B936110E9C38}"/>
              </a:ext>
            </a:extLst>
          </p:cNvPr>
          <p:cNvSpPr/>
          <p:nvPr/>
        </p:nvSpPr>
        <p:spPr>
          <a:xfrm>
            <a:off x="7336714" y="1"/>
            <a:ext cx="485528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8FB18FE-2898-DE4C-A56B-97E802ADCA55}"/>
              </a:ext>
            </a:extLst>
          </p:cNvPr>
          <p:cNvSpPr>
            <a:spLocks noGrp="1"/>
          </p:cNvSpPr>
          <p:nvPr>
            <p:ph type="title"/>
          </p:nvPr>
        </p:nvSpPr>
        <p:spPr>
          <a:xfrm>
            <a:off x="838200" y="1311640"/>
            <a:ext cx="10515600" cy="716691"/>
          </a:xfrm>
        </p:spPr>
        <p:txBody>
          <a:bodyPr anchor="t">
            <a:normAutofit/>
          </a:bodyPr>
          <a:lstStyle/>
          <a:p>
            <a:r>
              <a:rPr lang="sv-SE" b="1" dirty="0">
                <a:solidFill>
                  <a:schemeClr val="bg1"/>
                </a:solidFill>
              </a:rPr>
              <a:t>Projektet </a:t>
            </a:r>
            <a:r>
              <a:rPr lang="sv-SE" b="1" dirty="0" err="1">
                <a:solidFill>
                  <a:schemeClr val="bg1"/>
                </a:solidFill>
              </a:rPr>
              <a:t>MerSam</a:t>
            </a:r>
            <a:endParaRPr lang="sv-SE" b="1" dirty="0">
              <a:solidFill>
                <a:schemeClr val="bg1"/>
              </a:solidFill>
            </a:endParaRPr>
          </a:p>
        </p:txBody>
      </p:sp>
      <p:sp>
        <p:nvSpPr>
          <p:cNvPr id="4" name="Rubrik 1">
            <a:extLst>
              <a:ext uri="{FF2B5EF4-FFF2-40B4-BE49-F238E27FC236}">
                <a16:creationId xmlns:a16="http://schemas.microsoft.com/office/drawing/2014/main" id="{AD978761-FDB5-F64C-BADC-26B82C7C3EE8}"/>
              </a:ext>
            </a:extLst>
          </p:cNvPr>
          <p:cNvSpPr txBox="1">
            <a:spLocks/>
          </p:cNvSpPr>
          <p:nvPr/>
        </p:nvSpPr>
        <p:spPr>
          <a:xfrm>
            <a:off x="858171" y="1880485"/>
            <a:ext cx="10515600" cy="642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400" b="1" dirty="0">
                <a:solidFill>
                  <a:schemeClr val="bg1"/>
                </a:solidFill>
              </a:rPr>
              <a:t>– meritvärde av samverkansskicklighet</a:t>
            </a:r>
          </a:p>
        </p:txBody>
      </p:sp>
      <p:sp>
        <p:nvSpPr>
          <p:cNvPr id="5" name="Rubrik 1">
            <a:extLst>
              <a:ext uri="{FF2B5EF4-FFF2-40B4-BE49-F238E27FC236}">
                <a16:creationId xmlns:a16="http://schemas.microsoft.com/office/drawing/2014/main" id="{727E699B-59A8-AD4D-870C-513EF102D0A8}"/>
              </a:ext>
            </a:extLst>
          </p:cNvPr>
          <p:cNvSpPr txBox="1">
            <a:spLocks/>
          </p:cNvSpPr>
          <p:nvPr/>
        </p:nvSpPr>
        <p:spPr>
          <a:xfrm>
            <a:off x="839416" y="2805218"/>
            <a:ext cx="5001985" cy="329436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eaLnBrk="0" fontAlgn="base" hangingPunct="0">
              <a:lnSpc>
                <a:spcPct val="100000"/>
              </a:lnSpc>
              <a:spcAft>
                <a:spcPts val="1200"/>
              </a:spcAft>
              <a:buClr>
                <a:schemeClr val="accent1"/>
              </a:buClr>
              <a:buSzPct val="130000"/>
              <a:buFont typeface="Arial" panose="020B0604020202020204" pitchFamily="34" charset="0"/>
              <a:buChar char="•"/>
              <a:defRPr/>
            </a:pPr>
            <a:r>
              <a:rPr lang="sv-SE" altLang="sv-SE" sz="1800" dirty="0">
                <a:solidFill>
                  <a:schemeClr val="bg1"/>
                </a:solidFill>
                <a:latin typeface="Arial" panose="020B0604020202020204" pitchFamily="34" charset="0"/>
                <a:ea typeface="Calibri" panose="020F0502020204030204" pitchFamily="34" charset="0"/>
              </a:rPr>
              <a:t>Ett av 17 projekt om samverkan med </a:t>
            </a:r>
            <a:br>
              <a:rPr lang="sv-SE" altLang="sv-SE" sz="1800" dirty="0">
                <a:solidFill>
                  <a:schemeClr val="bg1"/>
                </a:solidFill>
                <a:latin typeface="Arial" panose="020B0604020202020204" pitchFamily="34" charset="0"/>
                <a:ea typeface="Calibri" panose="020F0502020204030204" pitchFamily="34" charset="0"/>
              </a:rPr>
            </a:br>
            <a:r>
              <a:rPr lang="sv-SE" altLang="sv-SE" sz="1800" dirty="0">
                <a:solidFill>
                  <a:schemeClr val="bg1"/>
                </a:solidFill>
                <a:latin typeface="Arial" panose="020B0604020202020204" pitchFamily="34" charset="0"/>
                <a:ea typeface="Calibri" panose="020F0502020204030204" pitchFamily="34" charset="0"/>
              </a:rPr>
              <a:t>medel från </a:t>
            </a:r>
            <a:r>
              <a:rPr lang="sv-SE" altLang="sv-SE" sz="1800" dirty="0" err="1">
                <a:solidFill>
                  <a:schemeClr val="bg1"/>
                </a:solidFill>
                <a:latin typeface="Arial" panose="020B0604020202020204" pitchFamily="34" charset="0"/>
                <a:ea typeface="Calibri" panose="020F0502020204030204" pitchFamily="34" charset="0"/>
              </a:rPr>
              <a:t>Vinnova</a:t>
            </a:r>
            <a:endParaRPr lang="sv-SE" altLang="sv-SE" sz="1800" dirty="0">
              <a:solidFill>
                <a:schemeClr val="bg1"/>
              </a:solidFill>
              <a:latin typeface="Arial" panose="020B0604020202020204" pitchFamily="34" charset="0"/>
              <a:ea typeface="Calibri" panose="020F0502020204030204" pitchFamily="34" charset="0"/>
            </a:endParaRPr>
          </a:p>
          <a:p>
            <a:pPr marL="285750" lvl="0" indent="-285750" eaLnBrk="0" fontAlgn="base" hangingPunct="0">
              <a:lnSpc>
                <a:spcPct val="100000"/>
              </a:lnSpc>
              <a:spcAft>
                <a:spcPts val="1200"/>
              </a:spcAft>
              <a:buClr>
                <a:schemeClr val="accent1"/>
              </a:buClr>
              <a:buSzPct val="130000"/>
              <a:buFont typeface="Arial" panose="020B0604020202020204" pitchFamily="34" charset="0"/>
              <a:buChar char="•"/>
              <a:defRPr/>
            </a:pPr>
            <a:r>
              <a:rPr lang="sv-SE" sz="1800" dirty="0">
                <a:solidFill>
                  <a:schemeClr val="bg1"/>
                </a:solidFill>
              </a:rPr>
              <a:t>Projektets övergripande syfte och mål är </a:t>
            </a:r>
            <a:br>
              <a:rPr lang="sv-SE" sz="1800" dirty="0">
                <a:solidFill>
                  <a:schemeClr val="bg1"/>
                </a:solidFill>
              </a:rPr>
            </a:br>
            <a:r>
              <a:rPr lang="sv-SE" sz="1800" dirty="0">
                <a:solidFill>
                  <a:schemeClr val="bg1"/>
                </a:solidFill>
              </a:rPr>
              <a:t>att bidra till ökad kunskap och förståelse, som i förlängningen kan bidra till en mer sammanhållen struktur och ett nationellt arbete med samverkansmeritering </a:t>
            </a:r>
          </a:p>
          <a:p>
            <a:pPr marL="285750" lvl="0" indent="-285750" eaLnBrk="0" fontAlgn="base" hangingPunct="0">
              <a:lnSpc>
                <a:spcPct val="100000"/>
              </a:lnSpc>
              <a:spcAft>
                <a:spcPts val="1200"/>
              </a:spcAft>
              <a:buClr>
                <a:schemeClr val="accent1"/>
              </a:buClr>
              <a:buSzPct val="130000"/>
              <a:buFont typeface="Arial" panose="020B0604020202020204" pitchFamily="34" charset="0"/>
              <a:buChar char="•"/>
              <a:defRPr/>
            </a:pPr>
            <a:r>
              <a:rPr lang="sv-SE" altLang="sv-SE" sz="1800" dirty="0">
                <a:solidFill>
                  <a:schemeClr val="bg1"/>
                </a:solidFill>
                <a:latin typeface="Arial" panose="020B0604020202020204" pitchFamily="34" charset="0"/>
                <a:ea typeface="Calibri" panose="020F0502020204030204" pitchFamily="34" charset="0"/>
              </a:rPr>
              <a:t>11 projektlärosäten + 3 följelärosäten</a:t>
            </a:r>
          </a:p>
          <a:p>
            <a:pPr marL="285750" lvl="0" indent="-285750" eaLnBrk="0" fontAlgn="base" hangingPunct="0">
              <a:lnSpc>
                <a:spcPct val="100000"/>
              </a:lnSpc>
              <a:spcAft>
                <a:spcPts val="1200"/>
              </a:spcAft>
              <a:buClr>
                <a:schemeClr val="accent1"/>
              </a:buClr>
              <a:buSzPct val="130000"/>
              <a:buFont typeface="Arial" panose="020B0604020202020204" pitchFamily="34" charset="0"/>
              <a:buChar char="•"/>
              <a:defRPr/>
            </a:pPr>
            <a:r>
              <a:rPr lang="sv-SE" altLang="sv-SE" sz="1800" dirty="0">
                <a:solidFill>
                  <a:schemeClr val="bg1"/>
                </a:solidFill>
                <a:latin typeface="Arial" panose="020B0604020202020204" pitchFamily="34" charset="0"/>
                <a:ea typeface="Calibri" panose="020F0502020204030204" pitchFamily="34" charset="0"/>
              </a:rPr>
              <a:t>2018–2019 + 2020</a:t>
            </a:r>
          </a:p>
        </p:txBody>
      </p:sp>
      <p:pic>
        <p:nvPicPr>
          <p:cNvPr id="7" name="Bildobjekt 6">
            <a:extLst>
              <a:ext uri="{FF2B5EF4-FFF2-40B4-BE49-F238E27FC236}">
                <a16:creationId xmlns:a16="http://schemas.microsoft.com/office/drawing/2014/main" id="{8F6504CF-85EC-3D4E-BF72-5F783AD5AB9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01791" y="452262"/>
            <a:ext cx="1544821" cy="333046"/>
          </a:xfrm>
          <a:prstGeom prst="rect">
            <a:avLst/>
          </a:prstGeom>
        </p:spPr>
      </p:pic>
      <p:sp>
        <p:nvSpPr>
          <p:cNvPr id="8" name="Rubrik 1">
            <a:extLst>
              <a:ext uri="{FF2B5EF4-FFF2-40B4-BE49-F238E27FC236}">
                <a16:creationId xmlns:a16="http://schemas.microsoft.com/office/drawing/2014/main" id="{F1D87CF5-13D3-424D-A8FF-7024368E8498}"/>
              </a:ext>
            </a:extLst>
          </p:cNvPr>
          <p:cNvSpPr txBox="1">
            <a:spLocks/>
          </p:cNvSpPr>
          <p:nvPr/>
        </p:nvSpPr>
        <p:spPr>
          <a:xfrm>
            <a:off x="10556095" y="162238"/>
            <a:ext cx="1427631" cy="25949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eaLnBrk="0" fontAlgn="base" hangingPunct="0">
              <a:lnSpc>
                <a:spcPct val="100000"/>
              </a:lnSpc>
              <a:spcAft>
                <a:spcPts val="1200"/>
              </a:spcAft>
              <a:buClr>
                <a:schemeClr val="accent1"/>
              </a:buClr>
              <a:buSzPct val="130000"/>
              <a:defRPr/>
            </a:pPr>
            <a:r>
              <a:rPr lang="sv-SE" altLang="sv-SE" sz="1000" i="1" dirty="0">
                <a:solidFill>
                  <a:schemeClr val="tx2"/>
                </a:solidFill>
                <a:latin typeface="Arial" panose="020B0604020202020204" pitchFamily="34" charset="0"/>
                <a:ea typeface="Calibri" panose="020F0502020204030204" pitchFamily="34" charset="0"/>
                <a:cs typeface="Arial" panose="020B0604020202020204" pitchFamily="34" charset="0"/>
              </a:rPr>
              <a:t>Finansierat av</a:t>
            </a:r>
          </a:p>
        </p:txBody>
      </p:sp>
      <p:pic>
        <p:nvPicPr>
          <p:cNvPr id="20" name="Bildobjekt 19">
            <a:extLst>
              <a:ext uri="{FF2B5EF4-FFF2-40B4-BE49-F238E27FC236}">
                <a16:creationId xmlns:a16="http://schemas.microsoft.com/office/drawing/2014/main" id="{164D59C4-F497-5A48-92A3-385FD598DB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2757" y="5625024"/>
            <a:ext cx="552154" cy="707862"/>
          </a:xfrm>
          <a:prstGeom prst="rect">
            <a:avLst/>
          </a:prstGeom>
        </p:spPr>
      </p:pic>
      <p:pic>
        <p:nvPicPr>
          <p:cNvPr id="26" name="Bildobjekt 25">
            <a:extLst>
              <a:ext uri="{FF2B5EF4-FFF2-40B4-BE49-F238E27FC236}">
                <a16:creationId xmlns:a16="http://schemas.microsoft.com/office/drawing/2014/main" id="{25AE50EF-DE22-AC48-A967-D54AB845B6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94653" y="5805326"/>
            <a:ext cx="1487337" cy="222039"/>
          </a:xfrm>
          <a:prstGeom prst="rect">
            <a:avLst/>
          </a:prstGeom>
        </p:spPr>
      </p:pic>
      <p:pic>
        <p:nvPicPr>
          <p:cNvPr id="36" name="Bildobjekt 35">
            <a:extLst>
              <a:ext uri="{FF2B5EF4-FFF2-40B4-BE49-F238E27FC236}">
                <a16:creationId xmlns:a16="http://schemas.microsoft.com/office/drawing/2014/main" id="{C98C8013-0648-C947-82EC-D36366C5B85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196871" y="5646672"/>
            <a:ext cx="574127" cy="675190"/>
          </a:xfrm>
          <a:prstGeom prst="rect">
            <a:avLst/>
          </a:prstGeom>
        </p:spPr>
      </p:pic>
      <p:cxnSp>
        <p:nvCxnSpPr>
          <p:cNvPr id="40" name="Rak 39">
            <a:extLst>
              <a:ext uri="{FF2B5EF4-FFF2-40B4-BE49-F238E27FC236}">
                <a16:creationId xmlns:a16="http://schemas.microsoft.com/office/drawing/2014/main" id="{9EFD8404-F296-234C-AB38-958045342D64}"/>
              </a:ext>
            </a:extLst>
          </p:cNvPr>
          <p:cNvCxnSpPr>
            <a:cxnSpLocks/>
          </p:cNvCxnSpPr>
          <p:nvPr/>
        </p:nvCxnSpPr>
        <p:spPr>
          <a:xfrm>
            <a:off x="7949902" y="5363865"/>
            <a:ext cx="3808207"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nvGrpSpPr>
          <p:cNvPr id="17" name="Grupp 16">
            <a:extLst>
              <a:ext uri="{FF2B5EF4-FFF2-40B4-BE49-F238E27FC236}">
                <a16:creationId xmlns:a16="http://schemas.microsoft.com/office/drawing/2014/main" id="{869CB4E8-7417-084D-B33A-12746B5BB04D}"/>
              </a:ext>
            </a:extLst>
          </p:cNvPr>
          <p:cNvGrpSpPr/>
          <p:nvPr/>
        </p:nvGrpSpPr>
        <p:grpSpPr>
          <a:xfrm>
            <a:off x="7909677" y="1222685"/>
            <a:ext cx="3835443" cy="3885250"/>
            <a:chOff x="7920435" y="1620718"/>
            <a:chExt cx="3835443" cy="3885250"/>
          </a:xfrm>
        </p:grpSpPr>
        <p:pic>
          <p:nvPicPr>
            <p:cNvPr id="11" name="Bildobjekt 10">
              <a:extLst>
                <a:ext uri="{FF2B5EF4-FFF2-40B4-BE49-F238E27FC236}">
                  <a16:creationId xmlns:a16="http://schemas.microsoft.com/office/drawing/2014/main" id="{E40C072B-525B-194A-84F0-CFB2241CF77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978799" y="1631476"/>
              <a:ext cx="762313" cy="762314"/>
            </a:xfrm>
            <a:prstGeom prst="rect">
              <a:avLst/>
            </a:prstGeom>
          </p:spPr>
        </p:pic>
        <p:pic>
          <p:nvPicPr>
            <p:cNvPr id="13" name="Bildobjekt 12">
              <a:extLst>
                <a:ext uri="{FF2B5EF4-FFF2-40B4-BE49-F238E27FC236}">
                  <a16:creationId xmlns:a16="http://schemas.microsoft.com/office/drawing/2014/main" id="{5F667264-2EBD-6340-8A55-10DE95E94DB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351546" y="1620718"/>
              <a:ext cx="813292" cy="745373"/>
            </a:xfrm>
            <a:prstGeom prst="rect">
              <a:avLst/>
            </a:prstGeom>
          </p:spPr>
        </p:pic>
        <p:pic>
          <p:nvPicPr>
            <p:cNvPr id="16" name="Bildobjekt 15">
              <a:extLst>
                <a:ext uri="{FF2B5EF4-FFF2-40B4-BE49-F238E27FC236}">
                  <a16:creationId xmlns:a16="http://schemas.microsoft.com/office/drawing/2014/main" id="{BDFCA902-99B1-8B4E-B0A0-89572504658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01284" y="4865748"/>
              <a:ext cx="1625779" cy="437108"/>
            </a:xfrm>
            <a:prstGeom prst="rect">
              <a:avLst/>
            </a:prstGeom>
          </p:spPr>
        </p:pic>
        <p:pic>
          <p:nvPicPr>
            <p:cNvPr id="22" name="Bildobjekt 21">
              <a:extLst>
                <a:ext uri="{FF2B5EF4-FFF2-40B4-BE49-F238E27FC236}">
                  <a16:creationId xmlns:a16="http://schemas.microsoft.com/office/drawing/2014/main" id="{3346F795-6944-504D-9E6D-6D67095578C2}"/>
                </a:ext>
              </a:extLst>
            </p:cNvPr>
            <p:cNvPicPr>
              <a:picLocks noChangeAspect="1"/>
            </p:cNvPicPr>
            <p:nvPr/>
          </p:nvPicPr>
          <p:blipFill>
            <a:blip r:embed="rId9"/>
            <a:stretch>
              <a:fillRect/>
            </a:stretch>
          </p:blipFill>
          <p:spPr>
            <a:xfrm>
              <a:off x="8040548" y="2776117"/>
              <a:ext cx="693039" cy="693040"/>
            </a:xfrm>
            <a:prstGeom prst="rect">
              <a:avLst/>
            </a:prstGeom>
          </p:spPr>
        </p:pic>
        <p:pic>
          <p:nvPicPr>
            <p:cNvPr id="24" name="Bildobjekt 23">
              <a:extLst>
                <a:ext uri="{FF2B5EF4-FFF2-40B4-BE49-F238E27FC236}">
                  <a16:creationId xmlns:a16="http://schemas.microsoft.com/office/drawing/2014/main" id="{8D8ED156-7852-C84D-9569-7295840CC6B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487426" y="2738363"/>
              <a:ext cx="660066" cy="660066"/>
            </a:xfrm>
            <a:prstGeom prst="rect">
              <a:avLst/>
            </a:prstGeom>
          </p:spPr>
        </p:pic>
        <p:pic>
          <p:nvPicPr>
            <p:cNvPr id="28" name="Bildobjekt 27">
              <a:extLst>
                <a:ext uri="{FF2B5EF4-FFF2-40B4-BE49-F238E27FC236}">
                  <a16:creationId xmlns:a16="http://schemas.microsoft.com/office/drawing/2014/main" id="{A35A2771-A5B1-E84F-A2B1-1114A3FA894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853600" y="2692485"/>
              <a:ext cx="681768" cy="820501"/>
            </a:xfrm>
            <a:prstGeom prst="rect">
              <a:avLst/>
            </a:prstGeom>
          </p:spPr>
        </p:pic>
        <p:pic>
          <p:nvPicPr>
            <p:cNvPr id="30" name="Bildobjekt 29">
              <a:extLst>
                <a:ext uri="{FF2B5EF4-FFF2-40B4-BE49-F238E27FC236}">
                  <a16:creationId xmlns:a16="http://schemas.microsoft.com/office/drawing/2014/main" id="{86A66C9A-C637-BC47-81A1-0357F5501D7C}"/>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0614223" y="3620166"/>
              <a:ext cx="1141655" cy="1141655"/>
            </a:xfrm>
            <a:prstGeom prst="rect">
              <a:avLst/>
            </a:prstGeom>
          </p:spPr>
        </p:pic>
        <p:pic>
          <p:nvPicPr>
            <p:cNvPr id="32" name="Bildobjekt 31">
              <a:extLst>
                <a:ext uri="{FF2B5EF4-FFF2-40B4-BE49-F238E27FC236}">
                  <a16:creationId xmlns:a16="http://schemas.microsoft.com/office/drawing/2014/main" id="{DBE957A9-4791-0440-9C2D-838F02E84E1E}"/>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0009888" y="4754546"/>
              <a:ext cx="1219841" cy="751422"/>
            </a:xfrm>
            <a:prstGeom prst="rect">
              <a:avLst/>
            </a:prstGeom>
          </p:spPr>
        </p:pic>
        <p:pic>
          <p:nvPicPr>
            <p:cNvPr id="34" name="Bildobjekt 33">
              <a:extLst>
                <a:ext uri="{FF2B5EF4-FFF2-40B4-BE49-F238E27FC236}">
                  <a16:creationId xmlns:a16="http://schemas.microsoft.com/office/drawing/2014/main" id="{9D635B5B-FEAB-2F46-B44A-4E638B632E9B}"/>
                </a:ext>
              </a:extLst>
            </p:cNvPr>
            <p:cNvPicPr>
              <a:picLocks noChangeAspect="1"/>
            </p:cNvPicPr>
            <p:nvPr/>
          </p:nvPicPr>
          <p:blipFill>
            <a:blip r:embed="rId14"/>
            <a:stretch>
              <a:fillRect/>
            </a:stretch>
          </p:blipFill>
          <p:spPr>
            <a:xfrm>
              <a:off x="9283320" y="3661004"/>
              <a:ext cx="1050848" cy="1050848"/>
            </a:xfrm>
            <a:prstGeom prst="rect">
              <a:avLst/>
            </a:prstGeom>
          </p:spPr>
        </p:pic>
        <p:pic>
          <p:nvPicPr>
            <p:cNvPr id="38" name="Bildobjekt 37">
              <a:extLst>
                <a:ext uri="{FF2B5EF4-FFF2-40B4-BE49-F238E27FC236}">
                  <a16:creationId xmlns:a16="http://schemas.microsoft.com/office/drawing/2014/main" id="{A184BB44-9B67-5A4D-9473-DAB133DDA6CD}"/>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920435" y="3928328"/>
              <a:ext cx="1287751" cy="460793"/>
            </a:xfrm>
            <a:prstGeom prst="rect">
              <a:avLst/>
            </a:prstGeom>
          </p:spPr>
        </p:pic>
        <p:pic>
          <p:nvPicPr>
            <p:cNvPr id="12" name="Bildobjekt 11">
              <a:extLst>
                <a:ext uri="{FF2B5EF4-FFF2-40B4-BE49-F238E27FC236}">
                  <a16:creationId xmlns:a16="http://schemas.microsoft.com/office/drawing/2014/main" id="{C1979841-9A04-6B4F-A63D-BD7FCAF5879C}"/>
                </a:ext>
              </a:extLst>
            </p:cNvPr>
            <p:cNvPicPr>
              <a:picLocks noChangeAspect="1"/>
            </p:cNvPicPr>
            <p:nvPr/>
          </p:nvPicPr>
          <p:blipFill>
            <a:blip r:embed="rId16"/>
            <a:stretch>
              <a:fillRect/>
            </a:stretch>
          </p:blipFill>
          <p:spPr>
            <a:xfrm>
              <a:off x="10693101" y="1649131"/>
              <a:ext cx="948256" cy="760580"/>
            </a:xfrm>
            <a:prstGeom prst="rect">
              <a:avLst/>
            </a:prstGeom>
          </p:spPr>
        </p:pic>
      </p:grpSp>
    </p:spTree>
    <p:extLst>
      <p:ext uri="{BB962C8B-B14F-4D97-AF65-F5344CB8AC3E}">
        <p14:creationId xmlns:p14="http://schemas.microsoft.com/office/powerpoint/2010/main" val="2422143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88C7B512-47B4-2A4C-94C2-85691D137157}"/>
              </a:ext>
            </a:extLst>
          </p:cNvPr>
          <p:cNvPicPr>
            <a:picLocks noChangeAspect="1"/>
          </p:cNvPicPr>
          <p:nvPr/>
        </p:nvPicPr>
        <p:blipFill>
          <a:blip r:embed="rId2"/>
          <a:stretch>
            <a:fillRect/>
          </a:stretch>
        </p:blipFill>
        <p:spPr>
          <a:xfrm>
            <a:off x="0" y="0"/>
            <a:ext cx="12192000" cy="6858000"/>
          </a:xfrm>
          <a:prstGeom prst="rect">
            <a:avLst/>
          </a:prstGeom>
        </p:spPr>
      </p:pic>
      <p:sp>
        <p:nvSpPr>
          <p:cNvPr id="8" name="Rubrik 1">
            <a:extLst>
              <a:ext uri="{FF2B5EF4-FFF2-40B4-BE49-F238E27FC236}">
                <a16:creationId xmlns:a16="http://schemas.microsoft.com/office/drawing/2014/main" id="{1C4D1E2E-0441-2E40-9AD0-E3E46459CDDC}"/>
              </a:ext>
            </a:extLst>
          </p:cNvPr>
          <p:cNvSpPr txBox="1">
            <a:spLocks/>
          </p:cNvSpPr>
          <p:nvPr/>
        </p:nvSpPr>
        <p:spPr>
          <a:xfrm rot="16200000">
            <a:off x="-2729117" y="3041491"/>
            <a:ext cx="6858003" cy="77502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sv-SE" sz="1800" b="1" dirty="0">
                <a:solidFill>
                  <a:schemeClr val="tx2"/>
                </a:solidFill>
              </a:rPr>
              <a:t>Samverkansmeritering vid anställning och befordran</a:t>
            </a:r>
          </a:p>
        </p:txBody>
      </p:sp>
    </p:spTree>
    <p:extLst>
      <p:ext uri="{BB962C8B-B14F-4D97-AF65-F5344CB8AC3E}">
        <p14:creationId xmlns:p14="http://schemas.microsoft.com/office/powerpoint/2010/main" val="4242278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385AE7C-284A-604A-9AD7-1BE7867F5DAA}"/>
              </a:ext>
            </a:extLst>
          </p:cNvPr>
          <p:cNvPicPr>
            <a:picLocks noChangeAspect="1"/>
          </p:cNvPicPr>
          <p:nvPr/>
        </p:nvPicPr>
        <p:blipFill>
          <a:blip r:embed="rId2"/>
          <a:stretch>
            <a:fillRect/>
          </a:stretch>
        </p:blipFill>
        <p:spPr>
          <a:xfrm>
            <a:off x="0" y="0"/>
            <a:ext cx="12192000" cy="6858000"/>
          </a:xfrm>
          <a:prstGeom prst="rect">
            <a:avLst/>
          </a:prstGeom>
        </p:spPr>
      </p:pic>
      <p:sp>
        <p:nvSpPr>
          <p:cNvPr id="4" name="Rubrik 1">
            <a:extLst>
              <a:ext uri="{FF2B5EF4-FFF2-40B4-BE49-F238E27FC236}">
                <a16:creationId xmlns:a16="http://schemas.microsoft.com/office/drawing/2014/main" id="{7528F4D2-01E9-2446-984F-D99FFDDC5A16}"/>
              </a:ext>
            </a:extLst>
          </p:cNvPr>
          <p:cNvSpPr txBox="1">
            <a:spLocks/>
          </p:cNvSpPr>
          <p:nvPr/>
        </p:nvSpPr>
        <p:spPr>
          <a:xfrm rot="16200000">
            <a:off x="-2729117" y="3041491"/>
            <a:ext cx="6858003" cy="77502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sv-SE" sz="1800" b="1" dirty="0">
                <a:solidFill>
                  <a:schemeClr val="tx2"/>
                </a:solidFill>
              </a:rPr>
              <a:t>Samverkansmeritering vid anställning och befordran</a:t>
            </a:r>
          </a:p>
        </p:txBody>
      </p:sp>
    </p:spTree>
    <p:extLst>
      <p:ext uri="{BB962C8B-B14F-4D97-AF65-F5344CB8AC3E}">
        <p14:creationId xmlns:p14="http://schemas.microsoft.com/office/powerpoint/2010/main" val="2648854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A518B9D-53F3-E047-A0FF-685581AABA15}"/>
              </a:ext>
            </a:extLst>
          </p:cNvPr>
          <p:cNvPicPr>
            <a:picLocks noChangeAspect="1"/>
          </p:cNvPicPr>
          <p:nvPr/>
        </p:nvPicPr>
        <p:blipFill>
          <a:blip r:embed="rId2"/>
          <a:stretch>
            <a:fillRect/>
          </a:stretch>
        </p:blipFill>
        <p:spPr>
          <a:xfrm>
            <a:off x="0" y="0"/>
            <a:ext cx="12192000" cy="6858000"/>
          </a:xfrm>
          <a:prstGeom prst="rect">
            <a:avLst/>
          </a:prstGeom>
        </p:spPr>
      </p:pic>
      <p:sp>
        <p:nvSpPr>
          <p:cNvPr id="4" name="Rubrik 1">
            <a:extLst>
              <a:ext uri="{FF2B5EF4-FFF2-40B4-BE49-F238E27FC236}">
                <a16:creationId xmlns:a16="http://schemas.microsoft.com/office/drawing/2014/main" id="{546ADB22-BFD3-0B4E-A2D6-5F2D113D90A0}"/>
              </a:ext>
            </a:extLst>
          </p:cNvPr>
          <p:cNvSpPr txBox="1">
            <a:spLocks/>
          </p:cNvSpPr>
          <p:nvPr/>
        </p:nvSpPr>
        <p:spPr>
          <a:xfrm rot="16200000">
            <a:off x="-2729117" y="3041491"/>
            <a:ext cx="6858003" cy="77502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sv-SE" sz="1800" b="1" dirty="0">
                <a:solidFill>
                  <a:schemeClr val="tx2"/>
                </a:solidFill>
              </a:rPr>
              <a:t>Samverkansmeritering vid anställning och befordran</a:t>
            </a:r>
          </a:p>
        </p:txBody>
      </p:sp>
    </p:spTree>
    <p:extLst>
      <p:ext uri="{BB962C8B-B14F-4D97-AF65-F5344CB8AC3E}">
        <p14:creationId xmlns:p14="http://schemas.microsoft.com/office/powerpoint/2010/main" val="903874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7870681-551C-9646-9502-79AA90F51236}"/>
              </a:ext>
            </a:extLst>
          </p:cNvPr>
          <p:cNvPicPr>
            <a:picLocks noChangeAspect="1"/>
          </p:cNvPicPr>
          <p:nvPr/>
        </p:nvPicPr>
        <p:blipFill>
          <a:blip r:embed="rId2"/>
          <a:stretch>
            <a:fillRect/>
          </a:stretch>
        </p:blipFill>
        <p:spPr>
          <a:xfrm>
            <a:off x="0" y="0"/>
            <a:ext cx="12192000" cy="6858000"/>
          </a:xfrm>
          <a:prstGeom prst="rect">
            <a:avLst/>
          </a:prstGeom>
        </p:spPr>
      </p:pic>
      <p:sp>
        <p:nvSpPr>
          <p:cNvPr id="4" name="Rubrik 1">
            <a:extLst>
              <a:ext uri="{FF2B5EF4-FFF2-40B4-BE49-F238E27FC236}">
                <a16:creationId xmlns:a16="http://schemas.microsoft.com/office/drawing/2014/main" id="{D94E3833-2381-9E42-8D0F-4D87DB5D56C4}"/>
              </a:ext>
            </a:extLst>
          </p:cNvPr>
          <p:cNvSpPr txBox="1">
            <a:spLocks/>
          </p:cNvSpPr>
          <p:nvPr/>
        </p:nvSpPr>
        <p:spPr>
          <a:xfrm rot="16200000">
            <a:off x="-2729117" y="3041491"/>
            <a:ext cx="6858003" cy="77502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sv-SE" sz="1800" b="1" dirty="0">
                <a:solidFill>
                  <a:schemeClr val="tx2"/>
                </a:solidFill>
              </a:rPr>
              <a:t>Samverkansmeritering vid anställning och befordran</a:t>
            </a:r>
          </a:p>
        </p:txBody>
      </p:sp>
    </p:spTree>
    <p:extLst>
      <p:ext uri="{BB962C8B-B14F-4D97-AF65-F5344CB8AC3E}">
        <p14:creationId xmlns:p14="http://schemas.microsoft.com/office/powerpoint/2010/main" val="3433797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E496CC7-2F30-4847-B60B-A4E80979C74A}"/>
              </a:ext>
            </a:extLst>
          </p:cNvPr>
          <p:cNvPicPr>
            <a:picLocks noChangeAspect="1"/>
          </p:cNvPicPr>
          <p:nvPr/>
        </p:nvPicPr>
        <p:blipFill>
          <a:blip r:embed="rId2"/>
          <a:stretch>
            <a:fillRect/>
          </a:stretch>
        </p:blipFill>
        <p:spPr>
          <a:xfrm>
            <a:off x="0" y="0"/>
            <a:ext cx="12192000" cy="6858000"/>
          </a:xfrm>
          <a:prstGeom prst="rect">
            <a:avLst/>
          </a:prstGeom>
        </p:spPr>
      </p:pic>
      <p:sp>
        <p:nvSpPr>
          <p:cNvPr id="4" name="Rubrik 1">
            <a:extLst>
              <a:ext uri="{FF2B5EF4-FFF2-40B4-BE49-F238E27FC236}">
                <a16:creationId xmlns:a16="http://schemas.microsoft.com/office/drawing/2014/main" id="{B135086D-1A17-5944-BAF4-92DE89116046}"/>
              </a:ext>
            </a:extLst>
          </p:cNvPr>
          <p:cNvSpPr txBox="1">
            <a:spLocks/>
          </p:cNvSpPr>
          <p:nvPr/>
        </p:nvSpPr>
        <p:spPr>
          <a:xfrm rot="16200000">
            <a:off x="-2729117" y="3041491"/>
            <a:ext cx="6858003" cy="77502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sv-SE" sz="1800" b="1" dirty="0">
                <a:solidFill>
                  <a:schemeClr val="tx2"/>
                </a:solidFill>
              </a:rPr>
              <a:t>Samverkansmeritering vid anställning och befordran</a:t>
            </a:r>
          </a:p>
        </p:txBody>
      </p:sp>
    </p:spTree>
    <p:extLst>
      <p:ext uri="{BB962C8B-B14F-4D97-AF65-F5344CB8AC3E}">
        <p14:creationId xmlns:p14="http://schemas.microsoft.com/office/powerpoint/2010/main" val="1037209010"/>
      </p:ext>
    </p:extLst>
  </p:cSld>
  <p:clrMapOvr>
    <a:masterClrMapping/>
  </p:clrMapOvr>
</p:sld>
</file>

<file path=ppt/theme/theme1.xml><?xml version="1.0" encoding="utf-8"?>
<a:theme xmlns:a="http://schemas.openxmlformats.org/drawingml/2006/main" name="Office-tema">
  <a:themeElements>
    <a:clrScheme name="MerSam - 2">
      <a:dk1>
        <a:srgbClr val="000000"/>
      </a:dk1>
      <a:lt1>
        <a:srgbClr val="FFFFFF"/>
      </a:lt1>
      <a:dk2>
        <a:srgbClr val="082C40"/>
      </a:dk2>
      <a:lt2>
        <a:srgbClr val="E0EAE6"/>
      </a:lt2>
      <a:accent1>
        <a:srgbClr val="F07F3E"/>
      </a:accent1>
      <a:accent2>
        <a:srgbClr val="3FAD56"/>
      </a:accent2>
      <a:accent3>
        <a:srgbClr val="E0EAE6"/>
      </a:accent3>
      <a:accent4>
        <a:srgbClr val="601A24"/>
      </a:accent4>
      <a:accent5>
        <a:srgbClr val="FFE36C"/>
      </a:accent5>
      <a:accent6>
        <a:srgbClr val="E7E6E6"/>
      </a:accent6>
      <a:hlink>
        <a:srgbClr val="3FAD56"/>
      </a:hlink>
      <a:folHlink>
        <a:srgbClr val="3FAD5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3566</TotalTime>
  <Words>1768</Words>
  <Application>Microsoft Office PowerPoint</Application>
  <PresentationFormat>Widescreen</PresentationFormat>
  <Paragraphs>135</Paragraphs>
  <Slides>29</Slides>
  <Notes>1</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Office-tema</vt:lpstr>
      <vt:lpstr>Samverkansmeritering vid anställning och befordran</vt:lpstr>
      <vt:lpstr>Introduktion</vt:lpstr>
      <vt:lpstr>Introduktion</vt:lpstr>
      <vt:lpstr>Projektet MerSam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Lärosätets samverkansstrategi</vt:lpstr>
      <vt:lpstr>Lärosätets anställningsordning</vt:lpstr>
      <vt:lpstr>Anställningsprofil</vt:lpstr>
      <vt:lpstr>Ledigkungörelse  och Annonsering</vt:lpstr>
      <vt:lpstr>Instruktioner till sökande för befordran/anställning</vt:lpstr>
      <vt:lpstr>CV-mallar för anställning  och befordran av lärare</vt:lpstr>
      <vt:lpstr>Instruktioner  till sakkunniga</vt:lpstr>
      <vt:lpstr>Anställningsnämnd/ Lärarförslagsnämnd</vt:lpstr>
      <vt:lpstr>Mall för medarbetarsamtal</vt:lpstr>
      <vt:lpstr>Lönekriterier för anställda</vt:lpstr>
      <vt:lpstr>Meritportfölj</vt:lpstr>
      <vt:lpstr>Samverkansmeritering</vt:lpstr>
      <vt:lpstr>PowerPoint Presentation</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Julia Borggren</dc:creator>
  <cp:lastModifiedBy>Anna Bergstrand</cp:lastModifiedBy>
  <cp:revision>51</cp:revision>
  <cp:lastPrinted>2020-12-14T18:02:26Z</cp:lastPrinted>
  <dcterms:created xsi:type="dcterms:W3CDTF">2020-10-07T06:26:17Z</dcterms:created>
  <dcterms:modified xsi:type="dcterms:W3CDTF">2021-01-28T22:35:10Z</dcterms:modified>
</cp:coreProperties>
</file>